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2" r:id="rId3"/>
    <p:sldId id="283" r:id="rId4"/>
    <p:sldId id="285" r:id="rId5"/>
    <p:sldId id="284" r:id="rId6"/>
    <p:sldId id="286" r:id="rId7"/>
    <p:sldId id="287" r:id="rId8"/>
    <p:sldId id="288" r:id="rId9"/>
    <p:sldId id="289" r:id="rId10"/>
    <p:sldId id="290" r:id="rId11"/>
    <p:sldId id="292" r:id="rId12"/>
    <p:sldId id="293" r:id="rId13"/>
    <p:sldId id="294" r:id="rId14"/>
    <p:sldId id="296" r:id="rId15"/>
    <p:sldId id="297" r:id="rId16"/>
    <p:sldId id="295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7" r:id="rId26"/>
    <p:sldId id="308" r:id="rId27"/>
    <p:sldId id="312" r:id="rId28"/>
    <p:sldId id="310" r:id="rId29"/>
    <p:sldId id="309" r:id="rId30"/>
    <p:sldId id="314" r:id="rId31"/>
    <p:sldId id="313" r:id="rId32"/>
    <p:sldId id="311" r:id="rId33"/>
    <p:sldId id="273" r:id="rId34"/>
    <p:sldId id="270" r:id="rId35"/>
    <p:sldId id="276" r:id="rId36"/>
    <p:sldId id="275" r:id="rId37"/>
    <p:sldId id="274" r:id="rId38"/>
    <p:sldId id="271" r:id="rId39"/>
    <p:sldId id="277" r:id="rId40"/>
    <p:sldId id="278" r:id="rId41"/>
    <p:sldId id="27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862"/>
    <a:srgbClr val="C15811"/>
    <a:srgbClr val="433F3F"/>
    <a:srgbClr val="3D3939"/>
    <a:srgbClr val="4B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79874-3D58-DD17-14E5-144168BA7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B58BB2-88FC-D7D8-E1F2-19640BD6A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C6C8E-D0B0-796D-DD12-677BF277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210A9-B004-FD7A-29E8-56E31311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293706-43B6-9AAF-03F2-F2251FBA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58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A8445-4DED-BA8E-206A-3AD9FE98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8DF60E-2BCD-8F03-5309-054E7D197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68D9E-1AC4-46CF-3A8B-B930FD556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3EF7C-7CE5-39AB-5F4A-B1D2DD239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A18DE6-C28C-CA74-EC3E-0F1681AF5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18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E65B5E-3FD7-1B6E-7584-A3EB4CF427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D6C74E-67B1-33A6-D869-D0BC5088C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15DB8-302C-0807-DB90-DCADF61D6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F697E4-3E85-9650-19EE-DC1D2152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B7419B-DD78-F1A5-291D-D537DE26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46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396CA-B0CB-0D2F-957B-96B9F9CB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0DA85-F536-DECF-523C-196D5D898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0D3D6D-0D3D-86A1-637B-F318F15F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72A205-90CE-D051-2FBB-7D1187B7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8EF32-BCF2-7067-8608-C0C5A2CE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5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327D5-8FBA-3AB8-E90F-F22AE930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5C013E-2EEA-018D-3DB7-EA2CE285F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7BF28-21E5-C746-7562-93BDF511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4E591-EC05-8C91-9278-86A3C3FC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E5218-A066-7262-5EE7-D5FB22D35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5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18CED-9E55-D1B7-2347-C6120085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CB087-C8BA-F00C-3988-4124D39CE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AE1D7A-B4F8-3A98-AAB3-5371960FA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79424-804D-1380-61DF-AD05553F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F477B2-0401-855E-93B0-42394A840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FB5EAB-9D63-2819-42B5-A656A088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13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D6A9E-78FD-84B9-1085-0E46300D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D0972-C7B1-DD22-3265-56275758C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9D110D-14BC-CBA3-8AB9-C92D4F6C6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BF595A-2C86-0F5D-776A-C1D63B3C3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25C574-1763-EF03-BDC6-E50848B9F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EC9D90-C865-F725-BB84-26CD9DC0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C430A5-4255-F7F5-04CC-2F3E2DF2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B44060-E768-0796-30E3-AFEF8D8E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6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C5F22-D176-1AD5-3F83-C41A22CAF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AE935B-A4D1-308F-5C2F-0376EE6E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0F7B33-1E91-FE30-9BCE-C179630A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DFB60C-4E55-6BB1-955D-D184D2AEE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20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36D967-5B59-E445-3438-4639F427F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FD2A4A-5B15-4F5A-2610-992DDFE79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E32D1-5E86-1E72-530F-4C839FDA6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06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17923-8109-9BE5-0450-88CBE5139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D0F61-8055-7C2D-668D-1A4A5C8D6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740E21-70E3-AB99-418F-4DDC65B58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4787FB-66BD-7C3C-1D60-CAC1357F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4D9BDD-C3DF-185D-D684-7ECE876F0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7D87B7-852C-1E7E-BAE3-AFD16AF9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8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57EBD-9234-8A75-2786-2F0385E7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C2F78C-F1F4-FDDD-E56B-FB1A955B3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7A4C47-1954-0046-19EA-73F1E18CC3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4CDB8A-36DF-3E35-FA31-3E47B02D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0AD76-C68E-5755-6180-7D46C6138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D61AC-9FC6-A923-889F-8444AE9E5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48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161750-BB8E-E97B-35DF-6650DC767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2EF96C-B916-BE88-6AB5-0197A2A39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EA8070-7CBE-5BD6-3EDD-AEFC37F9C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2F034-12E1-48B2-BE0D-E471A705091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6277C2-796F-13BB-A59C-3C8197BAF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DBE89-B67F-C4AB-B3B9-CD766DE15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DC614-F17B-45A1-A813-DF068C133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1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, 사람, 사람들, 그룹이(가) 표시된 사진&#10;&#10;자동 생성된 설명">
            <a:extLst>
              <a:ext uri="{FF2B5EF4-FFF2-40B4-BE49-F238E27FC236}">
                <a16:creationId xmlns:a16="http://schemas.microsoft.com/office/drawing/2014/main" id="{C1DD2292-3C1F-AF54-6194-06EFDFB655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2" r="202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3635697-FD9F-F7F1-4CCA-4B79E494F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618019" cy="3204134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4000" b="1" dirty="0"/>
              <a:t>승리의 여신</a:t>
            </a:r>
            <a:r>
              <a:rPr lang="en-US" altLang="ko-KR" sz="4000" b="1" dirty="0"/>
              <a:t>: </a:t>
            </a:r>
            <a:r>
              <a:rPr lang="ko-KR" altLang="en-US" sz="4000" b="1" dirty="0" err="1"/>
              <a:t>니케</a:t>
            </a:r>
            <a:r>
              <a:rPr lang="ko-KR" altLang="en-US" sz="4000" b="1" dirty="0"/>
              <a:t>  </a:t>
            </a:r>
            <a:br>
              <a:rPr lang="en-US" altLang="ko-KR" sz="4000" b="1" dirty="0"/>
            </a:br>
            <a:r>
              <a:rPr lang="ko-KR" altLang="en-US" sz="4000" b="1" dirty="0"/>
              <a:t>모작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9402E-181D-3949-5371-AC5C222394AE}"/>
              </a:ext>
            </a:extLst>
          </p:cNvPr>
          <p:cNvSpPr txBox="1"/>
          <p:nvPr/>
        </p:nvSpPr>
        <p:spPr>
          <a:xfrm>
            <a:off x="477980" y="47856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러프 기획서</a:t>
            </a:r>
          </a:p>
        </p:txBody>
      </p:sp>
    </p:spTree>
    <p:extLst>
      <p:ext uri="{BB962C8B-B14F-4D97-AF65-F5344CB8AC3E}">
        <p14:creationId xmlns:p14="http://schemas.microsoft.com/office/powerpoint/2010/main" val="222153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A6795-CE90-48A8-443E-F607E020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</a:t>
            </a:r>
            <a:r>
              <a:rPr lang="en-US" altLang="ko-KR" dirty="0"/>
              <a:t> : </a:t>
            </a:r>
            <a:r>
              <a:rPr lang="ko-KR" altLang="en-US" dirty="0"/>
              <a:t>객체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1ECD2-59F6-336D-BB12-16494975AEA4}"/>
              </a:ext>
            </a:extLst>
          </p:cNvPr>
          <p:cNvSpPr txBox="1"/>
          <p:nvPr/>
        </p:nvSpPr>
        <p:spPr>
          <a:xfrm>
            <a:off x="6575724" y="1657307"/>
            <a:ext cx="525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관리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Singleton Pattern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90BB89-03A7-779E-1C83-46662165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1" y="1657307"/>
            <a:ext cx="5737524" cy="481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1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A6795-CE90-48A8-443E-F607E020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</a:t>
            </a:r>
            <a:r>
              <a:rPr lang="en-US" altLang="ko-KR" dirty="0"/>
              <a:t> : </a:t>
            </a:r>
            <a:r>
              <a:rPr lang="ko-KR" altLang="en-US" dirty="0"/>
              <a:t>캐릭터 배치 및 카메라 </a:t>
            </a:r>
            <a:r>
              <a:rPr lang="ko-KR" altLang="en-US" dirty="0" err="1"/>
              <a:t>무빙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1ECD2-59F6-336D-BB12-16494975AEA4}"/>
              </a:ext>
            </a:extLst>
          </p:cNvPr>
          <p:cNvSpPr txBox="1"/>
          <p:nvPr/>
        </p:nvSpPr>
        <p:spPr>
          <a:xfrm>
            <a:off x="5253161" y="2438460"/>
            <a:ext cx="703121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모작에서는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명의 캐릭터로 게임을 관리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 카메라 이동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r>
              <a:rPr lang="en-US" altLang="ko-KR" sz="1400" dirty="0"/>
              <a:t>V3.Lerp(</a:t>
            </a:r>
            <a:r>
              <a:rPr lang="ko-KR" altLang="en-US" sz="1400" dirty="0"/>
              <a:t>선형보간</a:t>
            </a:r>
            <a:r>
              <a:rPr lang="en-US" altLang="ko-KR" sz="1400" dirty="0"/>
              <a:t>) : this </a:t>
            </a:r>
            <a:r>
              <a:rPr lang="ko-KR" altLang="en-US" sz="1400" dirty="0"/>
              <a:t>와 </a:t>
            </a:r>
            <a:r>
              <a:rPr lang="en-US" altLang="ko-KR" sz="1400" dirty="0"/>
              <a:t>target </a:t>
            </a:r>
            <a:r>
              <a:rPr lang="ko-KR" altLang="en-US" sz="1400" dirty="0"/>
              <a:t>사이의 중간 값을 계산</a:t>
            </a:r>
            <a:r>
              <a:rPr lang="en-US" altLang="ko-KR" sz="1400" dirty="0"/>
              <a:t>, </a:t>
            </a:r>
            <a:r>
              <a:rPr lang="ko-KR" altLang="en-US" sz="1400" dirty="0"/>
              <a:t>즉 멀수록 빠르게 이동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46BEFAE-B9A9-D221-D811-A177F6B26138}"/>
              </a:ext>
            </a:extLst>
          </p:cNvPr>
          <p:cNvGrpSpPr/>
          <p:nvPr/>
        </p:nvGrpSpPr>
        <p:grpSpPr>
          <a:xfrm>
            <a:off x="943896" y="2362959"/>
            <a:ext cx="4169329" cy="2877424"/>
            <a:chOff x="528506" y="620785"/>
            <a:chExt cx="4169329" cy="28774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B93B879-213E-F78A-4E50-18D9230EEEF4}"/>
                </a:ext>
              </a:extLst>
            </p:cNvPr>
            <p:cNvSpPr/>
            <p:nvPr/>
          </p:nvSpPr>
          <p:spPr>
            <a:xfrm>
              <a:off x="528506" y="620785"/>
              <a:ext cx="4169329" cy="28774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사람, 의류, 마스크, 블랙이(가) 표시된 사진&#10;&#10;자동 생성된 설명">
              <a:extLst>
                <a:ext uri="{FF2B5EF4-FFF2-40B4-BE49-F238E27FC236}">
                  <a16:creationId xmlns:a16="http://schemas.microsoft.com/office/drawing/2014/main" id="{AC6BFF97-8F03-4F75-B19A-E50037B6C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455" y="2203158"/>
              <a:ext cx="1641206" cy="126044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206FA1-576E-407E-DABE-F0911775CED6}"/>
                </a:ext>
              </a:extLst>
            </p:cNvPr>
            <p:cNvSpPr/>
            <p:nvPr/>
          </p:nvSpPr>
          <p:spPr>
            <a:xfrm>
              <a:off x="1585519" y="1101055"/>
              <a:ext cx="2097248" cy="10737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사람, 의류, 마스크, 블랙이(가) 표시된 사진&#10;&#10;자동 생성된 설명">
              <a:extLst>
                <a:ext uri="{FF2B5EF4-FFF2-40B4-BE49-F238E27FC236}">
                  <a16:creationId xmlns:a16="http://schemas.microsoft.com/office/drawing/2014/main" id="{22E02999-81D2-F7C5-65CA-6EA0840F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51" y="2785594"/>
              <a:ext cx="837768" cy="643406"/>
            </a:xfrm>
            <a:prstGeom prst="rect">
              <a:avLst/>
            </a:prstGeom>
          </p:spPr>
        </p:pic>
        <p:pic>
          <p:nvPicPr>
            <p:cNvPr id="10" name="그림 9" descr="사람, 의류, 마스크, 블랙이(가) 표시된 사진&#10;&#10;자동 생성된 설명">
              <a:extLst>
                <a:ext uri="{FF2B5EF4-FFF2-40B4-BE49-F238E27FC236}">
                  <a16:creationId xmlns:a16="http://schemas.microsoft.com/office/drawing/2014/main" id="{1A67092C-6A55-2971-811B-F3FBD3796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0846" y="2767736"/>
              <a:ext cx="837768" cy="643406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D004CA1-716D-2130-53D9-9238AA7FFC99}"/>
                </a:ext>
              </a:extLst>
            </p:cNvPr>
            <p:cNvCxnSpPr/>
            <p:nvPr/>
          </p:nvCxnSpPr>
          <p:spPr>
            <a:xfrm>
              <a:off x="3682767" y="2174846"/>
              <a:ext cx="1015067" cy="13233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1778A38-7B1C-72CF-E04E-C5758D8FA166}"/>
                </a:ext>
              </a:extLst>
            </p:cNvPr>
            <p:cNvCxnSpPr/>
            <p:nvPr/>
          </p:nvCxnSpPr>
          <p:spPr>
            <a:xfrm flipH="1">
              <a:off x="528506" y="2174846"/>
              <a:ext cx="1057013" cy="13233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363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1A260-8D4B-9BD9-B484-8BB5F3FAA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</a:t>
            </a:r>
            <a:r>
              <a:rPr lang="en-US" altLang="ko-KR" dirty="0"/>
              <a:t> : </a:t>
            </a:r>
            <a:r>
              <a:rPr lang="ko-KR" altLang="en-US" dirty="0"/>
              <a:t>캐릭터 상태 스위칭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CD0569D-8648-52FF-6787-EC7EE6E48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0019"/>
            <a:ext cx="3387181" cy="4366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51746-1D24-C8EA-F78B-4FF9BE0F691B}"/>
              </a:ext>
            </a:extLst>
          </p:cNvPr>
          <p:cNvSpPr txBox="1"/>
          <p:nvPr/>
        </p:nvSpPr>
        <p:spPr>
          <a:xfrm>
            <a:off x="712365" y="6296294"/>
            <a:ext cx="525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열거형을 사용해서 캐릭터의 상태를 변환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B58356-FB16-94A5-9DFC-8D12C6737854}"/>
              </a:ext>
            </a:extLst>
          </p:cNvPr>
          <p:cNvGrpSpPr/>
          <p:nvPr/>
        </p:nvGrpSpPr>
        <p:grpSpPr>
          <a:xfrm>
            <a:off x="6629008" y="1495460"/>
            <a:ext cx="3293310" cy="4681503"/>
            <a:chOff x="8290028" y="1495460"/>
            <a:chExt cx="3293310" cy="468150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F3B2636-A23F-A576-6C07-684C4E060C8C}"/>
                </a:ext>
              </a:extLst>
            </p:cNvPr>
            <p:cNvSpPr/>
            <p:nvPr/>
          </p:nvSpPr>
          <p:spPr>
            <a:xfrm>
              <a:off x="8290029" y="1495460"/>
              <a:ext cx="1748117" cy="9323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대기 상태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Idle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8A85066-3490-622E-E363-516AA295E5B8}"/>
                </a:ext>
              </a:extLst>
            </p:cNvPr>
            <p:cNvSpPr/>
            <p:nvPr/>
          </p:nvSpPr>
          <p:spPr>
            <a:xfrm>
              <a:off x="8290028" y="3320741"/>
              <a:ext cx="1748117" cy="9323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chemeClr val="tx1"/>
                  </a:solidFill>
                </a:rPr>
                <a:t>조준 </a:t>
              </a:r>
              <a:r>
                <a:rPr lang="ko-KR" altLang="en-US" b="1" dirty="0">
                  <a:solidFill>
                    <a:schemeClr val="tx1"/>
                  </a:solidFill>
                </a:rPr>
                <a:t>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Aim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F2E1A5-75D1-5C9F-B730-9C4322F04B55}"/>
                </a:ext>
              </a:extLst>
            </p:cNvPr>
            <p:cNvSpPr/>
            <p:nvPr/>
          </p:nvSpPr>
          <p:spPr>
            <a:xfrm>
              <a:off x="8290028" y="5244634"/>
              <a:ext cx="1748117" cy="9323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공격 상태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Fire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FB22F0B-A54F-C352-CA96-126D39EB556C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 flipH="1">
              <a:off x="9164087" y="2427789"/>
              <a:ext cx="1" cy="8929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C4196C9-061C-6871-3197-23D03592841D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9164087" y="4253070"/>
              <a:ext cx="0" cy="9915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138C0C-2BE7-52B6-5F21-AA97343D2A2B}"/>
                </a:ext>
              </a:extLst>
            </p:cNvPr>
            <p:cNvSpPr txBox="1"/>
            <p:nvPr/>
          </p:nvSpPr>
          <p:spPr>
            <a:xfrm>
              <a:off x="9164086" y="2716077"/>
              <a:ext cx="190308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마우스를 클릭 하였는가</a:t>
              </a:r>
              <a:r>
                <a:rPr lang="en-US" altLang="ko-KR" sz="1200" dirty="0"/>
                <a:t>?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DA53515E-2970-86F0-92EB-01218E164D16}"/>
                </a:ext>
              </a:extLst>
            </p:cNvPr>
            <p:cNvCxnSpPr>
              <a:stCxn id="11" idx="3"/>
              <a:endCxn id="6" idx="3"/>
            </p:cNvCxnSpPr>
            <p:nvPr/>
          </p:nvCxnSpPr>
          <p:spPr>
            <a:xfrm flipH="1" flipV="1">
              <a:off x="10038146" y="1961625"/>
              <a:ext cx="1029025" cy="892952"/>
            </a:xfrm>
            <a:prstGeom prst="bentConnector3">
              <a:avLst>
                <a:gd name="adj1" fmla="val -222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0B7CC1-2AE8-705E-858A-A207DAEC565D}"/>
                </a:ext>
              </a:extLst>
            </p:cNvPr>
            <p:cNvSpPr txBox="1"/>
            <p:nvPr/>
          </p:nvSpPr>
          <p:spPr>
            <a:xfrm>
              <a:off x="9164086" y="4610352"/>
              <a:ext cx="241925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마우스에 오브젝트가 잡혔는가</a:t>
              </a:r>
              <a:r>
                <a:rPr lang="en-US" altLang="ko-KR" sz="1200" dirty="0"/>
                <a:t>?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7F15542D-D321-C325-4CAD-44132C863F73}"/>
                </a:ext>
              </a:extLst>
            </p:cNvPr>
            <p:cNvCxnSpPr>
              <a:cxnSpLocks/>
              <a:stCxn id="13" idx="3"/>
              <a:endCxn id="7" idx="3"/>
            </p:cNvCxnSpPr>
            <p:nvPr/>
          </p:nvCxnSpPr>
          <p:spPr>
            <a:xfrm flipH="1" flipV="1">
              <a:off x="10038145" y="3786906"/>
              <a:ext cx="1545193" cy="961946"/>
            </a:xfrm>
            <a:prstGeom prst="bentConnector3">
              <a:avLst>
                <a:gd name="adj1" fmla="val -14794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61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626E5-DA23-7B3F-D474-395E5DB8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</a:t>
            </a:r>
            <a:r>
              <a:rPr lang="en-US" altLang="ko-KR" dirty="0"/>
              <a:t> : </a:t>
            </a:r>
            <a:r>
              <a:rPr lang="ko-KR" altLang="en-US" dirty="0"/>
              <a:t>적 알고리즘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3A3279-9019-E2C4-207F-4FC4F5FEF1D8}"/>
              </a:ext>
            </a:extLst>
          </p:cNvPr>
          <p:cNvGrpSpPr/>
          <p:nvPr/>
        </p:nvGrpSpPr>
        <p:grpSpPr>
          <a:xfrm>
            <a:off x="248752" y="2136551"/>
            <a:ext cx="11678235" cy="1910424"/>
            <a:chOff x="248752" y="2136551"/>
            <a:chExt cx="11678235" cy="19104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38E9132-AF4F-EF3E-7815-4C345629E298}"/>
                </a:ext>
              </a:extLst>
            </p:cNvPr>
            <p:cNvSpPr/>
            <p:nvPr/>
          </p:nvSpPr>
          <p:spPr>
            <a:xfrm>
              <a:off x="427226" y="3108297"/>
              <a:ext cx="1748117" cy="9323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탐색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State.Search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D045D19-0669-77FD-1C9D-B72065E3EC21}"/>
                </a:ext>
              </a:extLst>
            </p:cNvPr>
            <p:cNvSpPr/>
            <p:nvPr/>
          </p:nvSpPr>
          <p:spPr>
            <a:xfrm>
              <a:off x="2767013" y="3108295"/>
              <a:ext cx="1748117" cy="9323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선택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State.Select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1C0A03-278F-F70F-DB4F-A14974B9DC53}"/>
                </a:ext>
              </a:extLst>
            </p:cNvPr>
            <p:cNvSpPr/>
            <p:nvPr/>
          </p:nvSpPr>
          <p:spPr>
            <a:xfrm>
              <a:off x="5221941" y="3108295"/>
              <a:ext cx="1748117" cy="9323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조준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State.Zoom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83B927B-E512-D8C6-3DBA-A4198AB62A0C}"/>
                </a:ext>
              </a:extLst>
            </p:cNvPr>
            <p:cNvSpPr/>
            <p:nvPr/>
          </p:nvSpPr>
          <p:spPr>
            <a:xfrm>
              <a:off x="7570693" y="3108294"/>
              <a:ext cx="1748117" cy="9323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공격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State.Attack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4B162E-D21A-3077-4DE6-3777399E962B}"/>
                </a:ext>
              </a:extLst>
            </p:cNvPr>
            <p:cNvSpPr/>
            <p:nvPr/>
          </p:nvSpPr>
          <p:spPr>
            <a:xfrm>
              <a:off x="9919446" y="3108295"/>
              <a:ext cx="1748117" cy="932329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휴식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State.Rest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ADDA849-F766-3995-48F4-8EF3BB18385A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 flipV="1">
              <a:off x="2175343" y="3574460"/>
              <a:ext cx="591670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3286015-C7DA-2DBC-9FDF-17E2691737C1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4515130" y="3574460"/>
              <a:ext cx="7068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313FBD4F-21B6-C2B0-8191-3DED8A4D4BB8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V="1">
              <a:off x="6970058" y="3574459"/>
              <a:ext cx="60063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115833C-FB8D-F974-7009-DAE6E2657D1A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9318810" y="3574459"/>
              <a:ext cx="60063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10E98E-557C-99DC-1C69-385EAC289280}"/>
                </a:ext>
              </a:extLst>
            </p:cNvPr>
            <p:cNvSpPr txBox="1"/>
            <p:nvPr/>
          </p:nvSpPr>
          <p:spPr>
            <a:xfrm>
              <a:off x="248752" y="2136551"/>
              <a:ext cx="210506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플레이어 위치 탐색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좌우를 확인하여 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해당하는 방향으로 등장</a:t>
              </a:r>
              <a:endParaRPr lang="en-US" altLang="ko-KR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32DEDE-5B35-EA0A-CF76-34268C5EC1DE}"/>
                </a:ext>
              </a:extLst>
            </p:cNvPr>
            <p:cNvSpPr txBox="1"/>
            <p:nvPr/>
          </p:nvSpPr>
          <p:spPr>
            <a:xfrm>
              <a:off x="2678307" y="2408734"/>
              <a:ext cx="19255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플레이어의 캐릭터 중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하나를 선택</a:t>
              </a:r>
              <a:endParaRPr lang="en-US" altLang="ko-KR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87E771-6BEA-E62D-2863-2D4BCB85A15E}"/>
                </a:ext>
              </a:extLst>
            </p:cNvPr>
            <p:cNvSpPr txBox="1"/>
            <p:nvPr/>
          </p:nvSpPr>
          <p:spPr>
            <a:xfrm>
              <a:off x="4823872" y="2301012"/>
              <a:ext cx="244650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err="1"/>
                <a:t>코루틴</a:t>
              </a:r>
              <a:r>
                <a:rPr lang="ko-KR" altLang="en-US" sz="1400" dirty="0"/>
                <a:t> 시작</a:t>
              </a:r>
              <a:r>
                <a:rPr lang="en-US" altLang="ko-KR" sz="1400" dirty="0"/>
                <a:t>,</a:t>
              </a:r>
            </a:p>
            <a:p>
              <a:pPr algn="ctr"/>
              <a:r>
                <a:rPr lang="en-US" altLang="ko-KR" sz="1400" dirty="0"/>
                <a:t>5</a:t>
              </a:r>
              <a:r>
                <a:rPr lang="ko-KR" altLang="en-US" sz="1400" dirty="0"/>
                <a:t>초의 조준시간동안 대기 후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공격 상태로 돌입</a:t>
              </a:r>
              <a:endParaRPr lang="en-US" altLang="ko-KR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FB2AE2-ECCD-0E0B-96C2-1C97138E5E82}"/>
                </a:ext>
              </a:extLst>
            </p:cNvPr>
            <p:cNvSpPr txBox="1"/>
            <p:nvPr/>
          </p:nvSpPr>
          <p:spPr>
            <a:xfrm>
              <a:off x="9660020" y="2459750"/>
              <a:ext cx="2266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5</a:t>
              </a:r>
              <a:r>
                <a:rPr lang="ko-KR" altLang="en-US" sz="1400" dirty="0"/>
                <a:t>초간 휴식 후 선택단계로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재돌입</a:t>
              </a:r>
              <a:endParaRPr lang="en-US" altLang="ko-KR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9A5D06-9487-BC0A-425C-A9B12AF4971E}"/>
                </a:ext>
              </a:extLst>
            </p:cNvPr>
            <p:cNvSpPr txBox="1"/>
            <p:nvPr/>
          </p:nvSpPr>
          <p:spPr>
            <a:xfrm>
              <a:off x="7572819" y="2462431"/>
              <a:ext cx="17459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선택한 캐릭터에게 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공격</a:t>
              </a:r>
              <a:endParaRPr lang="en-US" altLang="ko-KR" sz="1400" dirty="0"/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BEB3779C-77C6-7C7A-2326-23F7B35A4407}"/>
                </a:ext>
              </a:extLst>
            </p:cNvPr>
            <p:cNvCxnSpPr>
              <a:stCxn id="9" idx="2"/>
              <a:endCxn id="6" idx="2"/>
            </p:cNvCxnSpPr>
            <p:nvPr/>
          </p:nvCxnSpPr>
          <p:spPr>
            <a:xfrm rot="5400000">
              <a:off x="7217289" y="464408"/>
              <a:ext cx="12700" cy="7152433"/>
            </a:xfrm>
            <a:prstGeom prst="bentConnector3">
              <a:avLst>
                <a:gd name="adj1" fmla="val 808234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4866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170B7-CF48-C323-DB55-FFAEDF44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 err="1"/>
              <a:t>인게임</a:t>
            </a:r>
            <a:r>
              <a:rPr lang="ko-KR" altLang="en-US" dirty="0"/>
              <a:t> 구성</a:t>
            </a:r>
          </a:p>
        </p:txBody>
      </p:sp>
      <p:pic>
        <p:nvPicPr>
          <p:cNvPr id="4" name="내용 개체 틀 4" descr="야외, 장난감이(가) 표시된 사진&#10;&#10;자동 생성된 설명">
            <a:extLst>
              <a:ext uri="{FF2B5EF4-FFF2-40B4-BE49-F238E27FC236}">
                <a16:creationId xmlns:a16="http://schemas.microsoft.com/office/drawing/2014/main" id="{1665783E-21B3-1096-992C-E918ACC77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76" y="1690688"/>
            <a:ext cx="2450034" cy="4351338"/>
          </a:xfr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7CF5675-7B40-0DB9-2433-5425D5E5BB81}"/>
              </a:ext>
            </a:extLst>
          </p:cNvPr>
          <p:cNvSpPr/>
          <p:nvPr/>
        </p:nvSpPr>
        <p:spPr>
          <a:xfrm>
            <a:off x="3670998" y="5555465"/>
            <a:ext cx="746620" cy="3523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2138E-532E-A9B9-7281-D8AB6D361E29}"/>
              </a:ext>
            </a:extLst>
          </p:cNvPr>
          <p:cNvSpPr txBox="1"/>
          <p:nvPr/>
        </p:nvSpPr>
        <p:spPr>
          <a:xfrm>
            <a:off x="1535610" y="5394121"/>
            <a:ext cx="2239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중심상단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일러스트</a:t>
            </a:r>
            <a:endParaRPr lang="en-US" altLang="ko-KR" sz="1400" b="1" dirty="0"/>
          </a:p>
          <a:p>
            <a:r>
              <a:rPr lang="ko-KR" altLang="en-US" sz="1400" b="1" dirty="0"/>
              <a:t>하단 </a:t>
            </a:r>
            <a:r>
              <a:rPr lang="ko-KR" altLang="en-US" sz="1400" b="1" dirty="0">
                <a:solidFill>
                  <a:schemeClr val="accent1"/>
                </a:solidFill>
              </a:rPr>
              <a:t>파랑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바리케이드</a:t>
            </a:r>
            <a:endParaRPr lang="en-US" altLang="ko-KR" sz="1400" b="1" dirty="0"/>
          </a:p>
          <a:p>
            <a:r>
              <a:rPr lang="ko-KR" altLang="en-US" sz="1400" b="1" dirty="0"/>
              <a:t>하단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하양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체력</a:t>
            </a:r>
            <a:endParaRPr lang="en-US" altLang="ko-KR" sz="1400" b="1" dirty="0"/>
          </a:p>
          <a:p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496D078-BA2E-EADF-36F8-C84785A11327}"/>
              </a:ext>
            </a:extLst>
          </p:cNvPr>
          <p:cNvSpPr/>
          <p:nvPr/>
        </p:nvSpPr>
        <p:spPr>
          <a:xfrm rot="10800000">
            <a:off x="7108483" y="5507084"/>
            <a:ext cx="746620" cy="3523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장난감, 댄서, 인형이(가) 표시된 사진&#10;&#10;자동 생성된 설명">
            <a:extLst>
              <a:ext uri="{FF2B5EF4-FFF2-40B4-BE49-F238E27FC236}">
                <a16:creationId xmlns:a16="http://schemas.microsoft.com/office/drawing/2014/main" id="{75F8018A-3936-E47D-FB9F-23FAC6A896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03" y="4919939"/>
            <a:ext cx="878223" cy="1572936"/>
          </a:xfrm>
          <a:prstGeom prst="rect">
            <a:avLst/>
          </a:prstGeom>
        </p:spPr>
      </p:pic>
      <p:pic>
        <p:nvPicPr>
          <p:cNvPr id="9" name="그림 8" descr="장난감, 댄서, 인형이(가) 표시된 사진&#10;&#10;자동 생성된 설명">
            <a:extLst>
              <a:ext uri="{FF2B5EF4-FFF2-40B4-BE49-F238E27FC236}">
                <a16:creationId xmlns:a16="http://schemas.microsoft.com/office/drawing/2014/main" id="{6414650B-15A8-613A-470C-A81E013E31E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670" y="4469090"/>
            <a:ext cx="878223" cy="157293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AE8385-1242-629B-DCE9-2808C4F79908}"/>
              </a:ext>
            </a:extLst>
          </p:cNvPr>
          <p:cNvCxnSpPr>
            <a:endCxn id="9" idx="1"/>
          </p:cNvCxnSpPr>
          <p:nvPr/>
        </p:nvCxnSpPr>
        <p:spPr>
          <a:xfrm flipV="1">
            <a:off x="8733326" y="5255558"/>
            <a:ext cx="185344" cy="299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ADA128-0F54-8307-5234-111D43F3A368}"/>
              </a:ext>
            </a:extLst>
          </p:cNvPr>
          <p:cNvSpPr txBox="1"/>
          <p:nvPr/>
        </p:nvSpPr>
        <p:spPr>
          <a:xfrm>
            <a:off x="7798739" y="6446568"/>
            <a:ext cx="223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플레이 캐릭터 </a:t>
            </a:r>
            <a:r>
              <a:rPr lang="ko-KR" altLang="en-US" sz="1600" dirty="0" err="1"/>
              <a:t>포커싱</a:t>
            </a:r>
            <a:endParaRPr lang="ko-KR" altLang="en-US" sz="16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F82F93-DE13-A0E2-487F-D60EB6CF3B83}"/>
              </a:ext>
            </a:extLst>
          </p:cNvPr>
          <p:cNvSpPr/>
          <p:nvPr/>
        </p:nvSpPr>
        <p:spPr>
          <a:xfrm>
            <a:off x="4816311" y="2670666"/>
            <a:ext cx="546755" cy="534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318CB-0B7A-4178-C31B-C4578BA47B5D}"/>
              </a:ext>
            </a:extLst>
          </p:cNvPr>
          <p:cNvSpPr txBox="1"/>
          <p:nvPr/>
        </p:nvSpPr>
        <p:spPr>
          <a:xfrm>
            <a:off x="3566342" y="2670666"/>
            <a:ext cx="1181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적 </a:t>
            </a:r>
            <a:r>
              <a:rPr lang="en-US" altLang="ko-KR" sz="1600" dirty="0"/>
              <a:t>(</a:t>
            </a:r>
            <a:r>
              <a:rPr lang="ko-KR" altLang="en-US" sz="1600" dirty="0"/>
              <a:t>로봇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5C94B1-5AA9-2907-0B54-AEA219AD0898}"/>
              </a:ext>
            </a:extLst>
          </p:cNvPr>
          <p:cNvSpPr/>
          <p:nvPr/>
        </p:nvSpPr>
        <p:spPr>
          <a:xfrm>
            <a:off x="4474702" y="4531200"/>
            <a:ext cx="546755" cy="534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58AC4-14AA-0E70-1CC3-E10E3BE18B73}"/>
              </a:ext>
            </a:extLst>
          </p:cNvPr>
          <p:cNvSpPr txBox="1"/>
          <p:nvPr/>
        </p:nvSpPr>
        <p:spPr>
          <a:xfrm>
            <a:off x="3566341" y="4629408"/>
            <a:ext cx="1181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엄폐물</a:t>
            </a:r>
          </a:p>
        </p:txBody>
      </p:sp>
    </p:spTree>
    <p:extLst>
      <p:ext uri="{BB962C8B-B14F-4D97-AF65-F5344CB8AC3E}">
        <p14:creationId xmlns:p14="http://schemas.microsoft.com/office/powerpoint/2010/main" val="1940137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B276-B4B8-B333-A1BD-E6BA4327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캐릭터 행동</a:t>
            </a:r>
            <a:r>
              <a:rPr lang="en-US" altLang="ko-KR" dirty="0"/>
              <a:t>(</a:t>
            </a:r>
            <a:r>
              <a:rPr lang="ko-KR" altLang="en-US" dirty="0"/>
              <a:t>사격</a:t>
            </a:r>
            <a:r>
              <a:rPr lang="en-US" altLang="ko-KR" dirty="0"/>
              <a:t>, </a:t>
            </a:r>
            <a:r>
              <a:rPr lang="ko-KR" altLang="en-US" dirty="0"/>
              <a:t>장전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60AE5A-AC96-7DB5-CAC3-5FF29A77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55" y="1411579"/>
            <a:ext cx="2801511" cy="4981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9C89F-44E3-F69E-05C8-9A07702D3B10}"/>
              </a:ext>
            </a:extLst>
          </p:cNvPr>
          <p:cNvSpPr txBox="1"/>
          <p:nvPr/>
        </p:nvSpPr>
        <p:spPr>
          <a:xfrm>
            <a:off x="901687" y="6416313"/>
            <a:ext cx="1630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뒤를 돌면서 사격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건물, 야외, 군중이(가) 표시된 사진&#10;&#10;자동 생성된 설명">
            <a:extLst>
              <a:ext uri="{FF2B5EF4-FFF2-40B4-BE49-F238E27FC236}">
                <a16:creationId xmlns:a16="http://schemas.microsoft.com/office/drawing/2014/main" id="{09C01036-6E24-0257-BC59-89ABC4B1C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08" y="1378526"/>
            <a:ext cx="2810119" cy="49810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C562D7-9C02-1A64-5D98-00BAA0275A94}"/>
              </a:ext>
            </a:extLst>
          </p:cNvPr>
          <p:cNvSpPr txBox="1"/>
          <p:nvPr/>
        </p:nvSpPr>
        <p:spPr>
          <a:xfrm>
            <a:off x="4465818" y="6416948"/>
            <a:ext cx="1630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장전 모션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F46527-3C1E-FB2D-6570-F32096F250B0}"/>
              </a:ext>
            </a:extLst>
          </p:cNvPr>
          <p:cNvSpPr txBox="1"/>
          <p:nvPr/>
        </p:nvSpPr>
        <p:spPr>
          <a:xfrm>
            <a:off x="6452113" y="1690688"/>
            <a:ext cx="525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오리지널 게임과 같이 탄약이 남아도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Idle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상태일 경우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67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B7FB5-1B32-B570-441F-026F5169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캐릭터 행동</a:t>
            </a:r>
            <a:r>
              <a:rPr lang="en-US" altLang="ko-KR" dirty="0"/>
              <a:t>(</a:t>
            </a:r>
            <a:r>
              <a:rPr lang="ko-KR" altLang="en-US" dirty="0"/>
              <a:t>탄창분리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4F856A-2A03-9A29-D981-5221DA58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60" y="1690688"/>
            <a:ext cx="2638500" cy="4637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81AEB8-ECFB-7D03-5E2C-1FEEED17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43" y="1690688"/>
            <a:ext cx="2611433" cy="463798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BCD182D-D014-FC4C-E8EB-4D4CDC6E74D4}"/>
              </a:ext>
            </a:extLst>
          </p:cNvPr>
          <p:cNvSpPr/>
          <p:nvPr/>
        </p:nvSpPr>
        <p:spPr>
          <a:xfrm>
            <a:off x="5117969" y="4364611"/>
            <a:ext cx="546755" cy="534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078C433-6CD6-8D3F-BE21-DC77E08ACAD1}"/>
              </a:ext>
            </a:extLst>
          </p:cNvPr>
          <p:cNvSpPr/>
          <p:nvPr/>
        </p:nvSpPr>
        <p:spPr>
          <a:xfrm>
            <a:off x="2179163" y="4714974"/>
            <a:ext cx="546755" cy="534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EDB45-087D-C6EC-E16C-8E36A95E5E97}"/>
              </a:ext>
            </a:extLst>
          </p:cNvPr>
          <p:cNvSpPr txBox="1"/>
          <p:nvPr/>
        </p:nvSpPr>
        <p:spPr>
          <a:xfrm>
            <a:off x="6310659" y="1690688"/>
            <a:ext cx="5256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 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손에는 탄창이 있지만 동작에 생동감을 더하기 위해 탄창을 상황에 따라 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오프 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3BA933-B6A2-CE2C-1662-E2A96AAA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2" y="2578686"/>
            <a:ext cx="4676327" cy="374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08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B7FB5-1B32-B570-441F-026F5169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캐릭터 행동</a:t>
            </a:r>
            <a:r>
              <a:rPr lang="en-US" altLang="ko-KR" dirty="0"/>
              <a:t>(</a:t>
            </a:r>
            <a:r>
              <a:rPr lang="ko-KR" altLang="en-US" dirty="0"/>
              <a:t>탄창분리</a:t>
            </a:r>
            <a:r>
              <a:rPr lang="en-US" altLang="ko-KR" dirty="0"/>
              <a:t>2)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A92A53-2F32-1E08-992F-DFDE96C4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84" y="1690688"/>
            <a:ext cx="3140010" cy="3285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F19F81-E451-31CA-226D-BCF6C182455E}"/>
              </a:ext>
            </a:extLst>
          </p:cNvPr>
          <p:cNvSpPr txBox="1"/>
          <p:nvPr/>
        </p:nvSpPr>
        <p:spPr>
          <a:xfrm>
            <a:off x="7448003" y="1690688"/>
            <a:ext cx="47439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FindChild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오브젝트를 탐색 할 경우 최하위까지 탐색하는 것이 아닌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바로 아래 자식만 탐색을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FindInChild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함수를 쓰려 했으나 버전문제 및 유니티 버그로 찾을 수 없었음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BFS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탐색하여 탄창 오브젝트를 가져옴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DD924E-EC32-337A-75C4-2C7768D2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701" y="1690688"/>
            <a:ext cx="3905795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7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7E0B5-B192-3CC7-7813-41ACC6ED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카메라 </a:t>
            </a:r>
            <a:r>
              <a:rPr lang="ko-KR" altLang="en-US" dirty="0" err="1"/>
              <a:t>무브</a:t>
            </a:r>
            <a:endParaRPr lang="ko-KR" altLang="en-US" dirty="0"/>
          </a:p>
        </p:txBody>
      </p:sp>
      <p:pic>
        <p:nvPicPr>
          <p:cNvPr id="13" name="그림 12" descr="건물, 야외, 군중이(가) 표시된 사진&#10;&#10;자동 생성된 설명">
            <a:extLst>
              <a:ext uri="{FF2B5EF4-FFF2-40B4-BE49-F238E27FC236}">
                <a16:creationId xmlns:a16="http://schemas.microsoft.com/office/drawing/2014/main" id="{6B3F1E9B-3E1D-04A6-C4F5-8DCD08B41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41" y="1453415"/>
            <a:ext cx="2639068" cy="4677878"/>
          </a:xfrm>
          <a:prstGeom prst="rect">
            <a:avLst/>
          </a:prstGeom>
        </p:spPr>
      </p:pic>
      <p:pic>
        <p:nvPicPr>
          <p:cNvPr id="15" name="그림 14" descr="야외, 장난감이(가) 표시된 사진&#10;&#10;자동 생성된 설명">
            <a:extLst>
              <a:ext uri="{FF2B5EF4-FFF2-40B4-BE49-F238E27FC236}">
                <a16:creationId xmlns:a16="http://schemas.microsoft.com/office/drawing/2014/main" id="{CAAC245F-6DF1-0E45-AF88-A4EFAF0CE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376" y="1453415"/>
            <a:ext cx="2633894" cy="46778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DB750F6-9DF3-B36C-7DA6-0C1F28411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455" y="1453415"/>
            <a:ext cx="2628080" cy="4677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2D816C-F95E-6511-04D0-D386110BC1E1}"/>
              </a:ext>
            </a:extLst>
          </p:cNvPr>
          <p:cNvSpPr txBox="1"/>
          <p:nvPr/>
        </p:nvSpPr>
        <p:spPr>
          <a:xfrm>
            <a:off x="1573175" y="6229866"/>
            <a:ext cx="525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일러스트와 같이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포커싱이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Lerp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옮겨짐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3119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AD486-60D8-AB82-6DFD-33CD5B62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로봇 알고리즘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62EBE-B17C-7E3E-F280-FEA68AF7523C}"/>
              </a:ext>
            </a:extLst>
          </p:cNvPr>
          <p:cNvSpPr txBox="1"/>
          <p:nvPr/>
        </p:nvSpPr>
        <p:spPr>
          <a:xfrm>
            <a:off x="2362447" y="5020858"/>
            <a:ext cx="52567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비고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 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좌표를 탐색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해당 정보로 캐릭터 쪽으로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축 이동을 랜덤 한 만큼 이동 후 사격준비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3DD08C-2A2D-29D1-53F4-AB44CD2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1" y="1716035"/>
            <a:ext cx="3886030" cy="3019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B38C85-3643-F7E1-4393-2F4ED278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0" y="1716036"/>
            <a:ext cx="4285514" cy="307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0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128EA-A0EC-7619-F213-467DBCCF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모작 대상 분석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523603-8FA6-98BB-D5DE-0B173DB9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45" y="1600551"/>
            <a:ext cx="2143125" cy="21431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5F50A3-1598-B904-B4E7-3A5F05BBDD81}"/>
              </a:ext>
            </a:extLst>
          </p:cNvPr>
          <p:cNvSpPr txBox="1"/>
          <p:nvPr/>
        </p:nvSpPr>
        <p:spPr>
          <a:xfrm>
            <a:off x="3265780" y="1600551"/>
            <a:ext cx="3042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서브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컬쳐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슈팅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(?)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게임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방치형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(?)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404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54632-A59E-7963-FC2D-99551E4B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총구 섬광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ECE19A-0EEF-9A1D-CA2D-8E263D3D8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9618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섬광 조건 </a:t>
            </a:r>
            <a:r>
              <a:rPr lang="en-US" altLang="ko-KR" sz="2000" dirty="0"/>
              <a:t>:</a:t>
            </a:r>
            <a:r>
              <a:rPr lang="ko-KR" altLang="en-US" sz="2000" dirty="0"/>
              <a:t> 총 쏠 때 총구 섬광이 나와야 하고</a:t>
            </a:r>
            <a:r>
              <a:rPr lang="en-US" altLang="ko-KR" sz="2000" dirty="0"/>
              <a:t>, </a:t>
            </a:r>
            <a:r>
              <a:rPr lang="ko-KR" altLang="en-US" sz="2000" dirty="0"/>
              <a:t>그 외에는 출력 </a:t>
            </a:r>
            <a:r>
              <a:rPr lang="ko-KR" altLang="en-US" sz="2000" dirty="0" err="1"/>
              <a:t>하지않음</a:t>
            </a: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D609F5-1CB1-24D6-6081-31C68CE9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6503"/>
            <a:ext cx="5847996" cy="4194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32C73-64AD-E0C4-D484-7B8A675402FB}"/>
              </a:ext>
            </a:extLst>
          </p:cNvPr>
          <p:cNvSpPr txBox="1"/>
          <p:nvPr/>
        </p:nvSpPr>
        <p:spPr>
          <a:xfrm>
            <a:off x="7001435" y="144378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Case</a:t>
            </a:r>
            <a:r>
              <a:rPr lang="ko-KR" altLang="en-US" sz="1800" dirty="0"/>
              <a:t> 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en-US" altLang="ko-KR" sz="1800" dirty="0"/>
              <a:t>Initiate Fire = true</a:t>
            </a:r>
          </a:p>
          <a:p>
            <a:pPr marL="0" indent="0">
              <a:buNone/>
            </a:pPr>
            <a:r>
              <a:rPr lang="en-US" altLang="ko-KR" sz="1800" dirty="0"/>
              <a:t>Case : Reload = false</a:t>
            </a:r>
          </a:p>
          <a:p>
            <a:pPr marL="0" indent="0">
              <a:buNone/>
            </a:pPr>
            <a:r>
              <a:rPr lang="en-US" altLang="ko-KR" sz="1800" dirty="0"/>
              <a:t>Case : end Fire = false</a:t>
            </a:r>
          </a:p>
        </p:txBody>
      </p:sp>
    </p:spTree>
    <p:extLst>
      <p:ext uri="{BB962C8B-B14F-4D97-AF65-F5344CB8AC3E}">
        <p14:creationId xmlns:p14="http://schemas.microsoft.com/office/powerpoint/2010/main" val="1703208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34B3A-9BBC-EA9C-554A-981D4707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데미지 입음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01C64A-4B77-4EF8-5D52-E74167A5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609" y="296528"/>
            <a:ext cx="3413400" cy="60742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C9CEAE-A521-B19B-FFAF-0F67070274F9}"/>
              </a:ext>
            </a:extLst>
          </p:cNvPr>
          <p:cNvSpPr/>
          <p:nvPr/>
        </p:nvSpPr>
        <p:spPr>
          <a:xfrm>
            <a:off x="427226" y="3108297"/>
            <a:ext cx="1748117" cy="932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Character_Base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A30F3F-04DD-1820-31D8-EAEFEFD84117}"/>
              </a:ext>
            </a:extLst>
          </p:cNvPr>
          <p:cNvSpPr/>
          <p:nvPr/>
        </p:nvSpPr>
        <p:spPr>
          <a:xfrm>
            <a:off x="2767013" y="3108295"/>
            <a:ext cx="1748117" cy="932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InGameManager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14477A-1777-4E9F-EE21-764E748D5084}"/>
              </a:ext>
            </a:extLst>
          </p:cNvPr>
          <p:cNvSpPr/>
          <p:nvPr/>
        </p:nvSpPr>
        <p:spPr>
          <a:xfrm>
            <a:off x="5221941" y="3108295"/>
            <a:ext cx="1748117" cy="932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</a:rPr>
              <a:t>UI_InGame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A4F0FC-7AB2-8228-7982-B926A8F78802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2175343" y="3574460"/>
            <a:ext cx="59167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1FE9133-DB82-8BF2-C186-0DCF3289DF2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515130" y="3574460"/>
            <a:ext cx="706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97BFC9A3-321B-5362-095F-9DAEF725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2" y="1942887"/>
            <a:ext cx="2636389" cy="93232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C687F9-9BCC-C690-FEB5-C0C096227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99" y="4199157"/>
            <a:ext cx="3129231" cy="10814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08E137C-FCCE-C6A1-60CE-F8A2A0F1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169" y="2063531"/>
            <a:ext cx="3296110" cy="790685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B1F8F36-C415-B704-54A1-F09124D78305}"/>
              </a:ext>
            </a:extLst>
          </p:cNvPr>
          <p:cNvCxnSpPr>
            <a:stCxn id="23" idx="2"/>
          </p:cNvCxnSpPr>
          <p:nvPr/>
        </p:nvCxnSpPr>
        <p:spPr>
          <a:xfrm flipH="1">
            <a:off x="1743186" y="2875214"/>
            <a:ext cx="1" cy="23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5C158D7-8C41-2886-927E-488357224A8F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2950514" y="4040624"/>
            <a:ext cx="1" cy="15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32734FE-2BFA-96B8-3E0A-4E2D251E35B7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6095999" y="2875214"/>
            <a:ext cx="1" cy="23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내용 개체 틀 2">
            <a:extLst>
              <a:ext uri="{FF2B5EF4-FFF2-40B4-BE49-F238E27FC236}">
                <a16:creationId xmlns:a16="http://schemas.microsoft.com/office/drawing/2014/main" id="{FF7803D3-B721-E80A-90C8-F744E536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60" y="5383684"/>
            <a:ext cx="6958238" cy="1081424"/>
          </a:xfrm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ko-KR" altLang="en-US" sz="1200" dirty="0"/>
              <a:t>데미지를 입은 정보를 </a:t>
            </a:r>
            <a:r>
              <a:rPr lang="en-US" altLang="ko-KR" sz="1200" dirty="0" err="1"/>
              <a:t>InGameManager</a:t>
            </a:r>
            <a:r>
              <a:rPr lang="ko-KR" altLang="en-US" sz="1200" dirty="0"/>
              <a:t>에게 전달</a:t>
            </a:r>
            <a:endParaRPr lang="en-US" altLang="ko-KR" sz="1200" dirty="0"/>
          </a:p>
          <a:p>
            <a:pPr>
              <a:buAutoNum type="arabicPeriod"/>
            </a:pPr>
            <a:r>
              <a:rPr lang="en-US" altLang="ko-KR" sz="1200" dirty="0" err="1"/>
              <a:t>InGameManager</a:t>
            </a:r>
            <a:r>
              <a:rPr lang="ko-KR" altLang="en-US" sz="1200" dirty="0"/>
              <a:t>에서 전달받은 인덱스가 현재 </a:t>
            </a:r>
            <a:r>
              <a:rPr lang="ko-KR" altLang="en-US" sz="1200" dirty="0" err="1"/>
              <a:t>포커싱</a:t>
            </a:r>
            <a:r>
              <a:rPr lang="en-US" altLang="ko-KR" sz="1200" dirty="0"/>
              <a:t>(</a:t>
            </a:r>
            <a:r>
              <a:rPr lang="ko-KR" altLang="en-US" sz="1200" dirty="0"/>
              <a:t>카메라</a:t>
            </a:r>
            <a:r>
              <a:rPr lang="en-US" altLang="ko-KR" sz="1200" dirty="0"/>
              <a:t>)</a:t>
            </a:r>
            <a:r>
              <a:rPr lang="ko-KR" altLang="en-US" sz="1200" dirty="0"/>
              <a:t>하는 인덱스인지 확인</a:t>
            </a:r>
            <a:endParaRPr lang="en-US" altLang="ko-KR" sz="1200" dirty="0"/>
          </a:p>
          <a:p>
            <a:pPr>
              <a:buAutoNum type="arabicPeriod"/>
            </a:pPr>
            <a:r>
              <a:rPr lang="ko-KR" altLang="en-US" sz="1200" dirty="0"/>
              <a:t>만약 같은 인덱스일 경우 </a:t>
            </a:r>
            <a:r>
              <a:rPr lang="en-US" altLang="ko-KR" sz="1200" dirty="0" err="1"/>
              <a:t>UI_InGame</a:t>
            </a:r>
            <a:r>
              <a:rPr lang="ko-KR" altLang="en-US" sz="1200" dirty="0"/>
              <a:t>에 정보를 전달하여 데미지를 입은 효과를 출력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59858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47492-90A7-3AEA-2D16-B26F274B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스킬 게이지</a:t>
            </a:r>
          </a:p>
        </p:txBody>
      </p:sp>
      <p:pic>
        <p:nvPicPr>
          <p:cNvPr id="5" name="내용 개체 틀 4" descr="군중이(가) 표시된 사진&#10;&#10;자동 생성된 설명">
            <a:extLst>
              <a:ext uri="{FF2B5EF4-FFF2-40B4-BE49-F238E27FC236}">
                <a16:creationId xmlns:a16="http://schemas.microsoft.com/office/drawing/2014/main" id="{03318C96-F0C1-FC3E-12DA-20A9E5CE8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59" y="1492296"/>
            <a:ext cx="2462885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92ACC9B-C16D-CF1C-4ACB-D92E6B58B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8" y="1492296"/>
            <a:ext cx="2462885" cy="438680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C7BC966-6081-7F02-FDDD-0DDBECE9100C}"/>
              </a:ext>
            </a:extLst>
          </p:cNvPr>
          <p:cNvSpPr/>
          <p:nvPr/>
        </p:nvSpPr>
        <p:spPr>
          <a:xfrm>
            <a:off x="2758003" y="3308176"/>
            <a:ext cx="546755" cy="534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B1222E1-117B-9034-A490-DBB3527A4588}"/>
              </a:ext>
            </a:extLst>
          </p:cNvPr>
          <p:cNvSpPr txBox="1">
            <a:spLocks/>
          </p:cNvSpPr>
          <p:nvPr/>
        </p:nvSpPr>
        <p:spPr>
          <a:xfrm>
            <a:off x="5541060" y="1492296"/>
            <a:ext cx="6958238" cy="1081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AutoNum type="arabicPeriod"/>
            </a:pPr>
            <a:r>
              <a:rPr lang="ko-KR" altLang="en-US" sz="1200" dirty="0"/>
              <a:t>적에게 </a:t>
            </a:r>
            <a:r>
              <a:rPr lang="ko-KR" altLang="en-US" sz="1200" dirty="0" err="1"/>
              <a:t>피탄</a:t>
            </a:r>
            <a:r>
              <a:rPr lang="ko-KR" altLang="en-US" sz="1200" dirty="0"/>
              <a:t> 성공 시 스킬 게이지 상승</a:t>
            </a:r>
            <a:endParaRPr lang="en-US" altLang="ko-KR" sz="1200" dirty="0"/>
          </a:p>
          <a:p>
            <a:pPr>
              <a:buFont typeface="Arial" panose="020B0604020202020204" pitchFamily="34" charset="0"/>
              <a:buAutoNum type="arabicPeriod"/>
            </a:pPr>
            <a:r>
              <a:rPr lang="ko-KR" altLang="en-US" sz="1200" dirty="0"/>
              <a:t>게이지가 다 차면 스킬 </a:t>
            </a:r>
            <a:r>
              <a:rPr lang="ko-KR" altLang="en-US" sz="1200" dirty="0" err="1"/>
              <a:t>페이즈로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넘어감</a:t>
            </a:r>
            <a:endParaRPr lang="en-US" altLang="ko-KR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5B3C732-A137-04BA-35E5-B65B192B6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060" y="2771683"/>
            <a:ext cx="6563641" cy="657317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ED26CCB-8821-1B95-CF58-41DDD11AE4FB}"/>
              </a:ext>
            </a:extLst>
          </p:cNvPr>
          <p:cNvSpPr txBox="1">
            <a:spLocks/>
          </p:cNvSpPr>
          <p:nvPr/>
        </p:nvSpPr>
        <p:spPr>
          <a:xfrm>
            <a:off x="5486427" y="3626963"/>
            <a:ext cx="6958238" cy="1081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dirty="0" err="1"/>
              <a:t>시간복잡도를</a:t>
            </a:r>
            <a:r>
              <a:rPr lang="ko-KR" altLang="en-US" sz="1200" dirty="0"/>
              <a:t> 최소화하기 위해 </a:t>
            </a:r>
            <a:r>
              <a:rPr lang="en-US" altLang="ko-KR" sz="1200" dirty="0"/>
              <a:t>bool</a:t>
            </a:r>
            <a:r>
              <a:rPr lang="ko-KR" altLang="en-US" sz="1200" dirty="0"/>
              <a:t> 자료형의 트리거를 만듦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게이지가 다 채워진 상태에서</a:t>
            </a:r>
            <a:r>
              <a:rPr lang="en-US" altLang="ko-KR" sz="1200" dirty="0"/>
              <a:t> Update</a:t>
            </a:r>
            <a:r>
              <a:rPr lang="ko-KR" altLang="en-US" sz="1200" dirty="0"/>
              <a:t>가 지속되어도</a:t>
            </a:r>
            <a:r>
              <a:rPr lang="en-US" altLang="ko-KR" sz="1200" dirty="0"/>
              <a:t>,</a:t>
            </a:r>
            <a:r>
              <a:rPr lang="ko-KR" altLang="en-US" sz="1200" dirty="0"/>
              <a:t> 조건문 한번만 실행 됨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50998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0AF7C-30DD-298E-1A7C-92254FB9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UI </a:t>
            </a:r>
            <a:r>
              <a:rPr lang="ko-KR" altLang="en-US" dirty="0"/>
              <a:t>메인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C2DFDF-DE1A-6474-E1B2-88C342A8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818" y="1690688"/>
            <a:ext cx="4989692" cy="42326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A410AC-A26F-5A67-C868-AD2511C3FBF1}"/>
              </a:ext>
            </a:extLst>
          </p:cNvPr>
          <p:cNvSpPr/>
          <p:nvPr/>
        </p:nvSpPr>
        <p:spPr>
          <a:xfrm>
            <a:off x="1059738" y="1659022"/>
            <a:ext cx="3097707" cy="44338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499B8AA-2F47-F856-B099-D9063752F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08274"/>
              </p:ext>
            </p:extLst>
          </p:nvPr>
        </p:nvGraphicFramePr>
        <p:xfrm>
          <a:off x="1059739" y="5722071"/>
          <a:ext cx="309770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2569">
                  <a:extLst>
                    <a:ext uri="{9D8B030D-6E8A-4147-A177-3AD203B41FA5}">
                      <a16:colId xmlns:a16="http://schemas.microsoft.com/office/drawing/2014/main" val="3854917148"/>
                    </a:ext>
                  </a:extLst>
                </a:gridCol>
                <a:gridCol w="1032569">
                  <a:extLst>
                    <a:ext uri="{9D8B030D-6E8A-4147-A177-3AD203B41FA5}">
                      <a16:colId xmlns:a16="http://schemas.microsoft.com/office/drawing/2014/main" val="348681849"/>
                    </a:ext>
                  </a:extLst>
                </a:gridCol>
                <a:gridCol w="1032569">
                  <a:extLst>
                    <a:ext uri="{9D8B030D-6E8A-4147-A177-3AD203B41FA5}">
                      <a16:colId xmlns:a16="http://schemas.microsoft.com/office/drawing/2014/main" val="36535810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캐릭터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인벤토리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대원모집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88937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92785BF-2335-7B18-C687-AA22DFF85C10}"/>
              </a:ext>
            </a:extLst>
          </p:cNvPr>
          <p:cNvSpPr txBox="1"/>
          <p:nvPr/>
        </p:nvSpPr>
        <p:spPr>
          <a:xfrm>
            <a:off x="1724030" y="3515222"/>
            <a:ext cx="134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dirty="0"/>
              <a:t>일러스트</a:t>
            </a:r>
            <a:r>
              <a:rPr lang="en-US" altLang="ko-KR" sz="18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004BE-B72C-9CD9-1BF7-BC9AE117F93C}"/>
              </a:ext>
            </a:extLst>
          </p:cNvPr>
          <p:cNvSpPr txBox="1"/>
          <p:nvPr/>
        </p:nvSpPr>
        <p:spPr>
          <a:xfrm>
            <a:off x="3773809" y="3528205"/>
            <a:ext cx="13451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dirty="0"/>
              <a:t>일러스트</a:t>
            </a:r>
            <a:r>
              <a:rPr lang="en-US" altLang="ko-KR" sz="1800" dirty="0"/>
              <a:t>2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C35B36-89B0-13A2-BAE1-19C25254B466}"/>
              </a:ext>
            </a:extLst>
          </p:cNvPr>
          <p:cNvGrpSpPr/>
          <p:nvPr/>
        </p:nvGrpSpPr>
        <p:grpSpPr>
          <a:xfrm>
            <a:off x="983783" y="1358843"/>
            <a:ext cx="4535400" cy="4363228"/>
            <a:chOff x="1694824" y="1797667"/>
            <a:chExt cx="4535400" cy="344809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0E4A1CF-4217-B2B5-D268-60E5E501EF99}"/>
                </a:ext>
              </a:extLst>
            </p:cNvPr>
            <p:cNvSpPr/>
            <p:nvPr/>
          </p:nvSpPr>
          <p:spPr>
            <a:xfrm>
              <a:off x="1775670" y="2166999"/>
              <a:ext cx="4454554" cy="307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EE3EDEC-89F2-119A-6A55-BC7885FB1486}"/>
                </a:ext>
              </a:extLst>
            </p:cNvPr>
            <p:cNvSpPr/>
            <p:nvPr/>
          </p:nvSpPr>
          <p:spPr>
            <a:xfrm>
              <a:off x="4001548" y="2166999"/>
              <a:ext cx="2228675" cy="30787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346D4A-4648-9B05-CE57-57FE6D792395}"/>
                </a:ext>
              </a:extLst>
            </p:cNvPr>
            <p:cNvSpPr txBox="1"/>
            <p:nvPr/>
          </p:nvSpPr>
          <p:spPr>
            <a:xfrm>
              <a:off x="1694824" y="1797667"/>
              <a:ext cx="2547982" cy="291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altLang="ko-KR" sz="1800" dirty="0" err="1"/>
                <a:t>Scro</a:t>
              </a:r>
              <a:r>
                <a:rPr lang="en-US" altLang="ko-KR" dirty="0" err="1"/>
                <a:t>llView</a:t>
              </a:r>
              <a:r>
                <a:rPr lang="en-US" altLang="ko-KR" dirty="0"/>
                <a:t> : Horizontal</a:t>
              </a:r>
              <a:endParaRPr lang="en-US" altLang="ko-K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9698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BB016D-AC85-5B68-02CE-0A674671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6" y="2119952"/>
            <a:ext cx="2065542" cy="113604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FCBBDB-1CCA-728C-FEE3-0DDC5A46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캐릭터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8469E8-6C79-7EA5-EF71-004415F7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066" y="1624234"/>
            <a:ext cx="7878274" cy="38772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801FB80-DCA9-BEC7-A9FC-3D7A5A127D7D}"/>
              </a:ext>
            </a:extLst>
          </p:cNvPr>
          <p:cNvSpPr/>
          <p:nvPr/>
        </p:nvSpPr>
        <p:spPr>
          <a:xfrm>
            <a:off x="404752" y="1848582"/>
            <a:ext cx="2481061" cy="19012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Sqaud</a:t>
            </a:r>
            <a:r>
              <a:rPr lang="en-US" altLang="ko-KR" dirty="0">
                <a:solidFill>
                  <a:schemeClr val="tx1"/>
                </a:solidFill>
              </a:rPr>
              <a:t> Area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51B8F-EBDA-ED01-FAC2-C60602A740E5}"/>
              </a:ext>
            </a:extLst>
          </p:cNvPr>
          <p:cNvSpPr txBox="1"/>
          <p:nvPr/>
        </p:nvSpPr>
        <p:spPr>
          <a:xfrm>
            <a:off x="323905" y="1381228"/>
            <a:ext cx="2662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 err="1"/>
              <a:t>Scro</a:t>
            </a:r>
            <a:r>
              <a:rPr lang="en-US" altLang="ko-KR" dirty="0" err="1"/>
              <a:t>llView</a:t>
            </a:r>
            <a:r>
              <a:rPr lang="en-US" altLang="ko-KR" dirty="0"/>
              <a:t> : Vertical</a:t>
            </a:r>
            <a:endParaRPr lang="en-US" altLang="ko-KR" sz="1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FB0D7-0CBD-BE94-6F99-2961BBE47CE8}"/>
              </a:ext>
            </a:extLst>
          </p:cNvPr>
          <p:cNvSpPr/>
          <p:nvPr/>
        </p:nvSpPr>
        <p:spPr>
          <a:xfrm>
            <a:off x="404752" y="3749878"/>
            <a:ext cx="2481061" cy="1994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Vertical Scroll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9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CBBDB-1CCA-728C-FEE3-0DDC5A46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캐릭터 메뉴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01FB80-DCA9-BEC7-A9FC-3D7A5A127D7D}"/>
              </a:ext>
            </a:extLst>
          </p:cNvPr>
          <p:cNvSpPr/>
          <p:nvPr/>
        </p:nvSpPr>
        <p:spPr>
          <a:xfrm>
            <a:off x="404752" y="1848582"/>
            <a:ext cx="2481061" cy="3877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151B8F-EBDA-ED01-FAC2-C60602A740E5}"/>
              </a:ext>
            </a:extLst>
          </p:cNvPr>
          <p:cNvSpPr txBox="1"/>
          <p:nvPr/>
        </p:nvSpPr>
        <p:spPr>
          <a:xfrm>
            <a:off x="323905" y="1381228"/>
            <a:ext cx="2662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 err="1"/>
              <a:t>Scro</a:t>
            </a:r>
            <a:r>
              <a:rPr lang="en-US" altLang="ko-KR" dirty="0" err="1"/>
              <a:t>llView</a:t>
            </a:r>
            <a:r>
              <a:rPr lang="en-US" altLang="ko-KR" dirty="0"/>
              <a:t> : Vertical</a:t>
            </a:r>
            <a:endParaRPr lang="en-US" altLang="ko-KR" sz="1800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3A978A63-8355-48C6-B637-EAC8C8C0B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30365"/>
              </p:ext>
            </p:extLst>
          </p:nvPr>
        </p:nvGraphicFramePr>
        <p:xfrm>
          <a:off x="652685" y="2424701"/>
          <a:ext cx="2049420" cy="3052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355">
                  <a:extLst>
                    <a:ext uri="{9D8B030D-6E8A-4147-A177-3AD203B41FA5}">
                      <a16:colId xmlns:a16="http://schemas.microsoft.com/office/drawing/2014/main" val="3156695144"/>
                    </a:ext>
                  </a:extLst>
                </a:gridCol>
                <a:gridCol w="512355">
                  <a:extLst>
                    <a:ext uri="{9D8B030D-6E8A-4147-A177-3AD203B41FA5}">
                      <a16:colId xmlns:a16="http://schemas.microsoft.com/office/drawing/2014/main" val="674613011"/>
                    </a:ext>
                  </a:extLst>
                </a:gridCol>
                <a:gridCol w="512355">
                  <a:extLst>
                    <a:ext uri="{9D8B030D-6E8A-4147-A177-3AD203B41FA5}">
                      <a16:colId xmlns:a16="http://schemas.microsoft.com/office/drawing/2014/main" val="2689072224"/>
                    </a:ext>
                  </a:extLst>
                </a:gridCol>
                <a:gridCol w="512355">
                  <a:extLst>
                    <a:ext uri="{9D8B030D-6E8A-4147-A177-3AD203B41FA5}">
                      <a16:colId xmlns:a16="http://schemas.microsoft.com/office/drawing/2014/main" val="1572152083"/>
                    </a:ext>
                  </a:extLst>
                </a:gridCol>
              </a:tblGrid>
              <a:tr h="4360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443758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507687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08598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913905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113677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27411"/>
                  </a:ext>
                </a:extLst>
              </a:tr>
              <a:tr h="43601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823753"/>
                  </a:ext>
                </a:extLst>
              </a:tr>
            </a:tbl>
          </a:graphicData>
        </a:graphic>
      </p:graphicFrame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96C9161-44F4-B7F3-BA80-CA3675F109C6}"/>
              </a:ext>
            </a:extLst>
          </p:cNvPr>
          <p:cNvSpPr txBox="1">
            <a:spLocks/>
          </p:cNvSpPr>
          <p:nvPr/>
        </p:nvSpPr>
        <p:spPr>
          <a:xfrm>
            <a:off x="3133746" y="1848582"/>
            <a:ext cx="6958238" cy="1081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/>
              <a:t>4</a:t>
            </a:r>
            <a:r>
              <a:rPr lang="ko-KR" altLang="en-US" sz="1200" dirty="0" err="1"/>
              <a:t>칸씩</a:t>
            </a:r>
            <a:r>
              <a:rPr lang="ko-KR" altLang="en-US" sz="1200" dirty="0"/>
              <a:t> 그리드 레이아웃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6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9D0DB8-DC0B-9222-07BC-3781F6003233}"/>
              </a:ext>
            </a:extLst>
          </p:cNvPr>
          <p:cNvSpPr/>
          <p:nvPr/>
        </p:nvSpPr>
        <p:spPr>
          <a:xfrm>
            <a:off x="2238187" y="1990725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적이 살아있는가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035E3A-ECD7-F390-C2D1-0C63A6E3EE30}"/>
              </a:ext>
            </a:extLst>
          </p:cNvPr>
          <p:cNvSpPr/>
          <p:nvPr/>
        </p:nvSpPr>
        <p:spPr>
          <a:xfrm>
            <a:off x="590362" y="2981325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게임이 시작되었는가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06190A-1C28-529E-F063-872710613F59}"/>
              </a:ext>
            </a:extLst>
          </p:cNvPr>
          <p:cNvSpPr/>
          <p:nvPr/>
        </p:nvSpPr>
        <p:spPr>
          <a:xfrm>
            <a:off x="2238186" y="3943350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위에 스크립트 대기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86AA98F-A706-0B08-8C24-D79A0221DA8B}"/>
              </a:ext>
            </a:extLst>
          </p:cNvPr>
          <p:cNvCxnSpPr>
            <a:stCxn id="2" idx="2"/>
            <a:endCxn id="3" idx="1"/>
          </p:cNvCxnSpPr>
          <p:nvPr/>
        </p:nvCxnSpPr>
        <p:spPr>
          <a:xfrm>
            <a:off x="1366744" y="3765908"/>
            <a:ext cx="871442" cy="56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501715A-1337-4F72-0279-6762819E855B}"/>
              </a:ext>
            </a:extLst>
          </p:cNvPr>
          <p:cNvCxnSpPr>
            <a:stCxn id="2" idx="0"/>
            <a:endCxn id="7" idx="1"/>
          </p:cNvCxnSpPr>
          <p:nvPr/>
        </p:nvCxnSpPr>
        <p:spPr>
          <a:xfrm flipV="1">
            <a:off x="1366744" y="2383017"/>
            <a:ext cx="871443" cy="5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8A74869-B0B7-D1AA-0AE3-AD456ECC9007}"/>
              </a:ext>
            </a:extLst>
          </p:cNvPr>
          <p:cNvSpPr/>
          <p:nvPr/>
        </p:nvSpPr>
        <p:spPr>
          <a:xfrm>
            <a:off x="4467035" y="933450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대기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F1DC7D-5F59-D603-438C-A2A7D66103C7}"/>
              </a:ext>
            </a:extLst>
          </p:cNvPr>
          <p:cNvSpPr/>
          <p:nvPr/>
        </p:nvSpPr>
        <p:spPr>
          <a:xfrm>
            <a:off x="4467036" y="2811641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이전에 진행을 하고 있었는가</a:t>
            </a:r>
            <a:r>
              <a:rPr lang="en-US" altLang="ko-KR" sz="1100" dirty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88449F7-13F7-B604-7642-D401212B576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3790950" y="1325742"/>
            <a:ext cx="676085" cy="105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01C6779-6239-CD83-6076-F1050AC1AE4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790950" y="2383017"/>
            <a:ext cx="676086" cy="82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D66E80C-B60E-3BCC-30C5-2A8DB4663A72}"/>
              </a:ext>
            </a:extLst>
          </p:cNvPr>
          <p:cNvSpPr/>
          <p:nvPr/>
        </p:nvSpPr>
        <p:spPr>
          <a:xfrm>
            <a:off x="6610161" y="1854379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다음 스테이지 시작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9AC41A-9608-C2BA-51F5-B32305847DD9}"/>
              </a:ext>
            </a:extLst>
          </p:cNvPr>
          <p:cNvSpPr/>
          <p:nvPr/>
        </p:nvSpPr>
        <p:spPr>
          <a:xfrm>
            <a:off x="6610161" y="3826747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게임 시작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BDD8CC-D1D9-90EF-CABF-3FE56F8C18FD}"/>
              </a:ext>
            </a:extLst>
          </p:cNvPr>
          <p:cNvCxnSpPr>
            <a:stCxn id="11" idx="3"/>
            <a:endCxn id="28" idx="1"/>
          </p:cNvCxnSpPr>
          <p:nvPr/>
        </p:nvCxnSpPr>
        <p:spPr>
          <a:xfrm flipV="1">
            <a:off x="6019799" y="2246671"/>
            <a:ext cx="590362" cy="95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5CC8B09-819C-A887-066D-1108D1CEE6DE}"/>
              </a:ext>
            </a:extLst>
          </p:cNvPr>
          <p:cNvCxnSpPr>
            <a:stCxn id="11" idx="3"/>
            <a:endCxn id="29" idx="1"/>
          </p:cNvCxnSpPr>
          <p:nvPr/>
        </p:nvCxnSpPr>
        <p:spPr>
          <a:xfrm>
            <a:off x="6019799" y="3203933"/>
            <a:ext cx="590362" cy="1015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476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BD7532-13EA-711D-ED4D-F8ADF0A72726}"/>
              </a:ext>
            </a:extLst>
          </p:cNvPr>
          <p:cNvCxnSpPr/>
          <p:nvPr/>
        </p:nvCxnSpPr>
        <p:spPr>
          <a:xfrm>
            <a:off x="5369859" y="788894"/>
            <a:ext cx="0" cy="52802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D6D332-9138-D2D0-1C0D-D188E9464FDD}"/>
              </a:ext>
            </a:extLst>
          </p:cNvPr>
          <p:cNvCxnSpPr>
            <a:cxnSpLocks/>
          </p:cNvCxnSpPr>
          <p:nvPr/>
        </p:nvCxnSpPr>
        <p:spPr>
          <a:xfrm flipH="1">
            <a:off x="2339789" y="3245223"/>
            <a:ext cx="6284258" cy="71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A50666-08C1-59BD-8CD7-286998A289E7}"/>
              </a:ext>
            </a:extLst>
          </p:cNvPr>
          <p:cNvCxnSpPr/>
          <p:nvPr/>
        </p:nvCxnSpPr>
        <p:spPr>
          <a:xfrm flipH="1">
            <a:off x="4455459" y="2626659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BFCA7C2-372A-328D-3B3A-5C553DDD6C10}"/>
              </a:ext>
            </a:extLst>
          </p:cNvPr>
          <p:cNvCxnSpPr/>
          <p:nvPr/>
        </p:nvCxnSpPr>
        <p:spPr>
          <a:xfrm>
            <a:off x="4589929" y="2169459"/>
            <a:ext cx="1783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C2D8C0B-1D9A-6672-DE08-6B60C876CF30}"/>
              </a:ext>
            </a:extLst>
          </p:cNvPr>
          <p:cNvSpPr txBox="1">
            <a:spLocks/>
          </p:cNvSpPr>
          <p:nvPr/>
        </p:nvSpPr>
        <p:spPr>
          <a:xfrm>
            <a:off x="4392706" y="2713478"/>
            <a:ext cx="2554941" cy="37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X n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-2 </a:t>
            </a:r>
            <a:r>
              <a:rPr lang="ko-KR" altLang="en-US" sz="1200" b="1" dirty="0"/>
              <a:t>만큼 이동하였을 경우</a:t>
            </a:r>
            <a:endParaRPr lang="en-US" altLang="ko-KR" sz="1200" b="1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299976E5-E101-A04E-FEAA-627B2008C377}"/>
              </a:ext>
            </a:extLst>
          </p:cNvPr>
          <p:cNvSpPr txBox="1">
            <a:spLocks/>
          </p:cNvSpPr>
          <p:nvPr/>
        </p:nvSpPr>
        <p:spPr>
          <a:xfrm>
            <a:off x="4267201" y="1820076"/>
            <a:ext cx="2554941" cy="37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X n</a:t>
            </a:r>
            <a:r>
              <a:rPr lang="ko-KR" altLang="en-US" sz="1200" b="1" dirty="0"/>
              <a:t>에서 </a:t>
            </a:r>
            <a:r>
              <a:rPr lang="en-US" altLang="ko-KR" sz="1200" b="1" dirty="0"/>
              <a:t>2 </a:t>
            </a:r>
            <a:r>
              <a:rPr lang="ko-KR" altLang="en-US" sz="1200" b="1" dirty="0"/>
              <a:t>만큼 이동하였을 경우</a:t>
            </a:r>
            <a:endParaRPr lang="en-US" altLang="ko-KR" sz="1200" b="1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6483AF7-F46E-E5BA-7B8F-5FEBA70CFC44}"/>
              </a:ext>
            </a:extLst>
          </p:cNvPr>
          <p:cNvSpPr txBox="1">
            <a:spLocks/>
          </p:cNvSpPr>
          <p:nvPr/>
        </p:nvSpPr>
        <p:spPr>
          <a:xfrm>
            <a:off x="4993340" y="1352378"/>
            <a:ext cx="2554941" cy="37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/>
              <a:t>-4      2</a:t>
            </a:r>
          </a:p>
        </p:txBody>
      </p:sp>
    </p:spTree>
    <p:extLst>
      <p:ext uri="{BB962C8B-B14F-4D97-AF65-F5344CB8AC3E}">
        <p14:creationId xmlns:p14="http://schemas.microsoft.com/office/powerpoint/2010/main" val="1110835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82CE6-8457-858D-74B1-F6383646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</a:t>
            </a:r>
            <a:r>
              <a:rPr lang="en-US" altLang="ko-KR" dirty="0"/>
              <a:t>: </a:t>
            </a:r>
            <a:r>
              <a:rPr lang="ko-KR" altLang="en-US" dirty="0"/>
              <a:t>캐릭터 카드</a:t>
            </a:r>
          </a:p>
        </p:txBody>
      </p:sp>
      <p:pic>
        <p:nvPicPr>
          <p:cNvPr id="5" name="내용 개체 틀 4" descr="텍스트, 여러 가지이(가) 표시된 사진&#10;&#10;자동 생성된 설명">
            <a:extLst>
              <a:ext uri="{FF2B5EF4-FFF2-40B4-BE49-F238E27FC236}">
                <a16:creationId xmlns:a16="http://schemas.microsoft.com/office/drawing/2014/main" id="{C34E1766-6EDB-AD47-161E-864D981FE9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79" y="2022527"/>
            <a:ext cx="5264761" cy="2971132"/>
          </a:xfrm>
          <a:ln>
            <a:solidFill>
              <a:srgbClr val="FAC862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AFA09C-9BB6-0A63-B315-53990035A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619" y="442495"/>
            <a:ext cx="3343742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76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3C0D81-502A-E2DD-3E8B-2F0FE9490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984250"/>
              </p:ext>
            </p:extLst>
          </p:nvPr>
        </p:nvGraphicFramePr>
        <p:xfrm>
          <a:off x="629174" y="719665"/>
          <a:ext cx="11207691" cy="116170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35897">
                  <a:extLst>
                    <a:ext uri="{9D8B030D-6E8A-4147-A177-3AD203B41FA5}">
                      <a16:colId xmlns:a16="http://schemas.microsoft.com/office/drawing/2014/main" val="3113656432"/>
                    </a:ext>
                  </a:extLst>
                </a:gridCol>
                <a:gridCol w="3735897">
                  <a:extLst>
                    <a:ext uri="{9D8B030D-6E8A-4147-A177-3AD203B41FA5}">
                      <a16:colId xmlns:a16="http://schemas.microsoft.com/office/drawing/2014/main" val="2861521961"/>
                    </a:ext>
                  </a:extLst>
                </a:gridCol>
                <a:gridCol w="3735897">
                  <a:extLst>
                    <a:ext uri="{9D8B030D-6E8A-4147-A177-3AD203B41FA5}">
                      <a16:colId xmlns:a16="http://schemas.microsoft.com/office/drawing/2014/main" val="3808907578"/>
                    </a:ext>
                  </a:extLst>
                </a:gridCol>
              </a:tblGrid>
              <a:tr h="5528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고친 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해야 할 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현재 문제가 있는 것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현재 버그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47953"/>
                  </a:ext>
                </a:extLst>
              </a:tr>
              <a:tr h="5441795"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dirty="0" err="1"/>
                        <a:t>GameManagerEx</a:t>
                      </a:r>
                      <a:r>
                        <a:rPr lang="ko-KR" altLang="en-US" sz="1200" dirty="0"/>
                        <a:t>의 인덱스에 따라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내 </a:t>
                      </a:r>
                      <a:r>
                        <a:rPr lang="ko-KR" altLang="en-US" sz="1200" dirty="0" err="1"/>
                        <a:t>스쿼드의</a:t>
                      </a:r>
                      <a:r>
                        <a:rPr lang="ko-KR" altLang="en-US" sz="1200" dirty="0"/>
                        <a:t> 배치가 바뀜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1" dirty="0"/>
                        <a:t>0506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내 </a:t>
                      </a:r>
                      <a:r>
                        <a:rPr lang="en-US" altLang="ko-KR" sz="1200" dirty="0"/>
                        <a:t>UI</a:t>
                      </a:r>
                      <a:r>
                        <a:rPr lang="ko-KR" altLang="en-US" sz="1200" dirty="0"/>
                        <a:t>가 현재 인덱스에 따라 바뀜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/>
                        <a:t>UI </a:t>
                      </a:r>
                      <a:r>
                        <a:rPr lang="ko-KR" altLang="en-US" sz="1200" dirty="0" err="1"/>
                        <a:t>스쿼드</a:t>
                      </a:r>
                      <a:r>
                        <a:rPr lang="ko-KR" altLang="en-US" sz="1200" dirty="0"/>
                        <a:t> 설정할 때 불편함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버튼이 하나만 </a:t>
                      </a:r>
                      <a:r>
                        <a:rPr lang="ko-KR" altLang="en-US" sz="1200" dirty="0" err="1"/>
                        <a:t>켜져야함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/>
                        <a:t>연타 버그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애매하게 고침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심한연타는</a:t>
                      </a:r>
                      <a:r>
                        <a:rPr lang="ko-KR" altLang="en-US" sz="1200" dirty="0"/>
                        <a:t> 막음</a:t>
                      </a: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/>
                        <a:t>Idle</a:t>
                      </a:r>
                      <a:r>
                        <a:rPr lang="ko-KR" altLang="en-US" sz="1200" dirty="0"/>
                        <a:t>시 </a:t>
                      </a:r>
                      <a:r>
                        <a:rPr lang="ko-KR" altLang="en-US" sz="1200" dirty="0" err="1"/>
                        <a:t>베리어</a:t>
                      </a:r>
                      <a:r>
                        <a:rPr lang="ko-KR" altLang="en-US" sz="1200" dirty="0"/>
                        <a:t> 피가 </a:t>
                      </a:r>
                      <a:r>
                        <a:rPr lang="ko-KR" altLang="en-US" sz="1200" dirty="0" err="1"/>
                        <a:t>까임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/>
                        <a:t>0507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로봇추가</a:t>
                      </a:r>
                      <a:r>
                        <a:rPr lang="en-US" altLang="ko-KR" sz="1200" dirty="0"/>
                        <a:t> (</a:t>
                      </a:r>
                      <a:r>
                        <a:rPr lang="ko-KR" altLang="en-US" sz="1200" dirty="0"/>
                        <a:t>애니메이션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알고리즘 이식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조명바꾸기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로봇베이스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총구 알고리즘</a:t>
                      </a:r>
                      <a:r>
                        <a:rPr lang="en-US" altLang="ko-KR" sz="1200" dirty="0"/>
                        <a:t> 50%)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총알이 너무 저질임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1" dirty="0"/>
                        <a:t>0508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스쿼드</a:t>
                      </a:r>
                      <a:r>
                        <a:rPr lang="ko-KR" altLang="en-US" sz="1200" dirty="0"/>
                        <a:t> 카드 클릭 시 개인정보 나옴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 err="1"/>
                        <a:t>스쿼드</a:t>
                      </a:r>
                      <a:r>
                        <a:rPr lang="ko-KR" altLang="en-US" sz="1200" dirty="0"/>
                        <a:t> 문자 바꾸기</a:t>
                      </a: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dirty="0"/>
                        <a:t>데이터와 </a:t>
                      </a:r>
                      <a:r>
                        <a:rPr lang="ko-KR" altLang="en-US" sz="1200" dirty="0" err="1"/>
                        <a:t>스쿼드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스탯</a:t>
                      </a:r>
                      <a:r>
                        <a:rPr lang="ko-KR" altLang="en-US" sz="1200" dirty="0"/>
                        <a:t> 연동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1" dirty="0"/>
                        <a:t>0509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dirty="0"/>
                        <a:t>1. </a:t>
                      </a:r>
                      <a:r>
                        <a:rPr lang="ko-KR" altLang="en-US" sz="1200" dirty="0" err="1"/>
                        <a:t>인게임</a:t>
                      </a:r>
                      <a:r>
                        <a:rPr lang="ko-KR" altLang="en-US" sz="1200" dirty="0"/>
                        <a:t> 캐릭터 데이터 연동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2. </a:t>
                      </a:r>
                      <a:r>
                        <a:rPr lang="ko-KR" altLang="en-US" sz="1200" baseline="0" dirty="0"/>
                        <a:t>적 조준 알고리즘 </a:t>
                      </a:r>
                      <a:r>
                        <a:rPr lang="ko-KR" altLang="en-US" sz="1200" baseline="0" dirty="0" err="1"/>
                        <a:t>이상있음</a:t>
                      </a:r>
                      <a:r>
                        <a:rPr lang="ko-KR" altLang="en-US" sz="1200" baseline="0" dirty="0"/>
                        <a:t> </a:t>
                      </a:r>
                      <a:endParaRPr lang="en-US" altLang="ko-KR" sz="12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3. </a:t>
                      </a:r>
                      <a:r>
                        <a:rPr lang="ko-KR" altLang="en-US" sz="1200" baseline="0" dirty="0"/>
                        <a:t>적이 </a:t>
                      </a:r>
                      <a:r>
                        <a:rPr lang="ko-KR" altLang="en-US" sz="1200" baseline="0" dirty="0" err="1"/>
                        <a:t>한마리</a:t>
                      </a:r>
                      <a:r>
                        <a:rPr lang="ko-KR" altLang="en-US" sz="1200" baseline="0" dirty="0"/>
                        <a:t> 이후로 </a:t>
                      </a:r>
                      <a:r>
                        <a:rPr lang="ko-KR" altLang="en-US" sz="1200" baseline="0" dirty="0" err="1"/>
                        <a:t>안죽음</a:t>
                      </a:r>
                      <a:endParaRPr lang="en-US" altLang="ko-KR" sz="12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/>
                        <a:t>스킬 팝업 만들기</a:t>
                      </a:r>
                      <a:endParaRPr lang="en-US" altLang="ko-KR" sz="12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/>
                        <a:t>0510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baseline="0" dirty="0"/>
                        <a:t>적이 </a:t>
                      </a:r>
                      <a:r>
                        <a:rPr lang="ko-KR" altLang="en-US" sz="1200" baseline="0" dirty="0" err="1"/>
                        <a:t>어택페이즈에서</a:t>
                      </a:r>
                      <a:r>
                        <a:rPr lang="ko-KR" altLang="en-US" sz="1200" baseline="0" dirty="0"/>
                        <a:t> 공격 </a:t>
                      </a:r>
                      <a:r>
                        <a:rPr lang="ko-KR" altLang="en-US" sz="1200" baseline="0" dirty="0" err="1"/>
                        <a:t>존나많이함</a:t>
                      </a:r>
                      <a:endParaRPr lang="en-US" altLang="ko-KR" sz="1200" baseline="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00" dirty="0" err="1"/>
                        <a:t>메인화면</a:t>
                      </a:r>
                      <a:r>
                        <a:rPr lang="ko-KR" altLang="en-US" sz="1200" dirty="0"/>
                        <a:t> 슬라이드 시 인덱스 변환이 안됨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0511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반동 구현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견착할</a:t>
                      </a:r>
                      <a:r>
                        <a:rPr lang="ko-KR" altLang="en-US" sz="1200" dirty="0"/>
                        <a:t> 때 카메라 </a:t>
                      </a:r>
                      <a:r>
                        <a:rPr lang="ko-KR" altLang="en-US" sz="1200" dirty="0" err="1"/>
                        <a:t>무빙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픽스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메인화면</a:t>
                      </a:r>
                      <a:r>
                        <a:rPr lang="ko-KR" altLang="en-US" sz="1200" dirty="0"/>
                        <a:t> 고장 </a:t>
                      </a:r>
                      <a:r>
                        <a:rPr lang="en-US" altLang="ko-KR" sz="1200" dirty="0"/>
                        <a:t>= </a:t>
                      </a:r>
                      <a:r>
                        <a:rPr lang="ko-KR" altLang="en-US" sz="1200" dirty="0"/>
                        <a:t>그냥 </a:t>
                      </a:r>
                      <a:r>
                        <a:rPr lang="ko-KR" altLang="en-US" sz="1200" dirty="0" err="1"/>
                        <a:t>없애버림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드래깅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/>
                        <a:t>작전출격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픽스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0512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효과음 </a:t>
                      </a:r>
                      <a:r>
                        <a:rPr lang="ko-KR" altLang="en-US" sz="1200" dirty="0" err="1"/>
                        <a:t>넣어야함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0514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몬스터 피격 시 데미지 출력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캐릭터 피격 시 데미지 출력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몬스터 사망 이펙트 구현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크로스 헤어 구현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0515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스킬 구현</a:t>
                      </a: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Ai </a:t>
                      </a:r>
                      <a:r>
                        <a:rPr lang="ko-KR" altLang="en-US" sz="1200" dirty="0"/>
                        <a:t>알고리즘 구현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인벤토리 </a:t>
                      </a:r>
                      <a:r>
                        <a:rPr lang="ko-KR" altLang="en-US" sz="1200" dirty="0" err="1"/>
                        <a:t>만들어야함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스테이지 </a:t>
                      </a:r>
                      <a:r>
                        <a:rPr lang="ko-KR" altLang="en-US" sz="1200" dirty="0" err="1"/>
                        <a:t>구현해야함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2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200" dirty="0" err="1"/>
                        <a:t>스킬아이콘</a:t>
                      </a:r>
                      <a:r>
                        <a:rPr lang="ko-KR" altLang="en-US" sz="1200" dirty="0"/>
                        <a:t> 만들기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/>
                        <a:t>아이템 스킬 설명 팝업 만들기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 dirty="0" err="1"/>
                        <a:t>영상찍기</a:t>
                      </a:r>
                      <a:endParaRPr lang="en-US" altLang="ko-KR" sz="120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200"/>
                        <a:t>편집하기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4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329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128EA-A0EC-7619-F213-467DBCCF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모작 대상 분석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5F50A3-1598-B904-B4E7-3A5F05BBDD81}"/>
              </a:ext>
            </a:extLst>
          </p:cNvPr>
          <p:cNvSpPr txBox="1"/>
          <p:nvPr/>
        </p:nvSpPr>
        <p:spPr>
          <a:xfrm>
            <a:off x="3053592" y="5599522"/>
            <a:ext cx="3993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초상화 및 컨디션 나열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사용중인 캐릭터는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포커싱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74A6FC-A7A9-9413-DF82-0335A5BFF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17" y="1887203"/>
            <a:ext cx="5222449" cy="293762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5D99B75-0A68-FA92-DED3-81DCFD31932D}"/>
              </a:ext>
            </a:extLst>
          </p:cNvPr>
          <p:cNvCxnSpPr/>
          <p:nvPr/>
        </p:nvCxnSpPr>
        <p:spPr>
          <a:xfrm flipV="1">
            <a:off x="4166647" y="4824831"/>
            <a:ext cx="1319753" cy="7746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D7687A-6119-2A7A-1DAB-556EEB631B36}"/>
              </a:ext>
            </a:extLst>
          </p:cNvPr>
          <p:cNvSpPr txBox="1"/>
          <p:nvPr/>
        </p:nvSpPr>
        <p:spPr>
          <a:xfrm>
            <a:off x="68510" y="1887203"/>
            <a:ext cx="3993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분위기 분석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앉아서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총쏨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쏠 때 뒷모습임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엄폐 시 바리케이드가 대신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까임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(?)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로봇이 많음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 여자임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109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A2FDC-02B0-A6F8-B653-34789BAE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80EF5E-6691-1166-7C98-900A6743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15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13DB85D0-865A-9F56-B18F-2B3370797C48}"/>
              </a:ext>
            </a:extLst>
          </p:cNvPr>
          <p:cNvGrpSpPr/>
          <p:nvPr/>
        </p:nvGrpSpPr>
        <p:grpSpPr>
          <a:xfrm>
            <a:off x="119444" y="110871"/>
            <a:ext cx="4007940" cy="1541760"/>
            <a:chOff x="119443" y="110871"/>
            <a:chExt cx="5976557" cy="201007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B9D0DB8-DC0B-9222-07BC-3781F6003233}"/>
                </a:ext>
              </a:extLst>
            </p:cNvPr>
            <p:cNvSpPr/>
            <p:nvPr/>
          </p:nvSpPr>
          <p:spPr>
            <a:xfrm>
              <a:off x="2346109" y="110872"/>
              <a:ext cx="1552763" cy="7845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Ingame</a:t>
              </a:r>
              <a:r>
                <a:rPr lang="en-US" altLang="ko-KR" sz="1100" dirty="0">
                  <a:solidFill>
                    <a:schemeClr val="tx1"/>
                  </a:solidFill>
                </a:rPr>
                <a:t> Manager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1035E3A-ECD7-F390-C2D1-0C63A6E3EE30}"/>
                </a:ext>
              </a:extLst>
            </p:cNvPr>
            <p:cNvSpPr/>
            <p:nvPr/>
          </p:nvSpPr>
          <p:spPr>
            <a:xfrm>
              <a:off x="119443" y="1336364"/>
              <a:ext cx="1552763" cy="7845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Character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D06190A-1C28-529E-F063-872710613F59}"/>
                </a:ext>
              </a:extLst>
            </p:cNvPr>
            <p:cNvSpPr/>
            <p:nvPr/>
          </p:nvSpPr>
          <p:spPr>
            <a:xfrm>
              <a:off x="4543237" y="110871"/>
              <a:ext cx="1552763" cy="7845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CamManager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732EF91-3CCC-D4AD-4998-0E38A85E478D}"/>
                </a:ext>
              </a:extLst>
            </p:cNvPr>
            <p:cNvSpPr/>
            <p:nvPr/>
          </p:nvSpPr>
          <p:spPr>
            <a:xfrm>
              <a:off x="2331340" y="1336364"/>
              <a:ext cx="1552763" cy="7845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Character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FD705F-2220-688A-2A94-A58B391C3B91}"/>
                </a:ext>
              </a:extLst>
            </p:cNvPr>
            <p:cNvSpPr/>
            <p:nvPr/>
          </p:nvSpPr>
          <p:spPr>
            <a:xfrm>
              <a:off x="4543237" y="1336364"/>
              <a:ext cx="1552763" cy="78458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Character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62374BD-F38B-9F21-9AD2-B20B621045B3}"/>
                </a:ext>
              </a:extLst>
            </p:cNvPr>
            <p:cNvCxnSpPr>
              <a:cxnSpLocks/>
              <a:stCxn id="2" idx="0"/>
              <a:endCxn id="7" idx="2"/>
            </p:cNvCxnSpPr>
            <p:nvPr/>
          </p:nvCxnSpPr>
          <p:spPr>
            <a:xfrm flipV="1">
              <a:off x="895825" y="895455"/>
              <a:ext cx="2226666" cy="44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75B5A01-E54A-4AED-AE41-94AB074758BF}"/>
                </a:ext>
              </a:extLst>
            </p:cNvPr>
            <p:cNvCxnSpPr>
              <a:cxnSpLocks/>
              <a:stCxn id="4" idx="0"/>
              <a:endCxn id="7" idx="2"/>
            </p:cNvCxnSpPr>
            <p:nvPr/>
          </p:nvCxnSpPr>
          <p:spPr>
            <a:xfrm flipV="1">
              <a:off x="3107722" y="895455"/>
              <a:ext cx="14769" cy="44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B34498F-45DB-7AC4-9674-69040E36D0F2}"/>
                </a:ext>
              </a:extLst>
            </p:cNvPr>
            <p:cNvCxnSpPr>
              <a:stCxn id="6" idx="0"/>
              <a:endCxn id="7" idx="2"/>
            </p:cNvCxnSpPr>
            <p:nvPr/>
          </p:nvCxnSpPr>
          <p:spPr>
            <a:xfrm flipH="1" flipV="1">
              <a:off x="3122491" y="895455"/>
              <a:ext cx="2197128" cy="440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D0C82803-FB29-011C-A692-6B4C5A6E03F6}"/>
                </a:ext>
              </a:extLst>
            </p:cNvPr>
            <p:cNvCxnSpPr>
              <a:stCxn id="7" idx="3"/>
              <a:endCxn id="3" idx="1"/>
            </p:cNvCxnSpPr>
            <p:nvPr/>
          </p:nvCxnSpPr>
          <p:spPr>
            <a:xfrm flipV="1">
              <a:off x="3898872" y="503163"/>
              <a:ext cx="644365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17EA58A-5B95-7F6C-237F-4B39C3B01E7F}"/>
              </a:ext>
            </a:extLst>
          </p:cNvPr>
          <p:cNvSpPr/>
          <p:nvPr/>
        </p:nvSpPr>
        <p:spPr>
          <a:xfrm>
            <a:off x="766531" y="3429000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마우스를 입력하였는가 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331C51-4290-5E07-1401-21E1037D91C3}"/>
              </a:ext>
            </a:extLst>
          </p:cNvPr>
          <p:cNvSpPr/>
          <p:nvPr/>
        </p:nvSpPr>
        <p:spPr>
          <a:xfrm>
            <a:off x="3095989" y="2507609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마우스가 적을 향하는가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2DF25E3-DDBC-469F-8832-F368B35BEED0}"/>
              </a:ext>
            </a:extLst>
          </p:cNvPr>
          <p:cNvSpPr/>
          <p:nvPr/>
        </p:nvSpPr>
        <p:spPr>
          <a:xfrm>
            <a:off x="3086085" y="4437077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총을 쏘고 있었는가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1D4CC35-0C39-3B06-AEE2-BE7D21E67AEA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2319294" y="2899901"/>
            <a:ext cx="776695" cy="92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69E9F73-88E8-E952-6CBA-49674670D58A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2319294" y="3821292"/>
            <a:ext cx="766791" cy="1008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987FF4-6BD2-4067-D88D-3350ACA794E0}"/>
              </a:ext>
            </a:extLst>
          </p:cNvPr>
          <p:cNvSpPr/>
          <p:nvPr/>
        </p:nvSpPr>
        <p:spPr>
          <a:xfrm>
            <a:off x="5194634" y="1723026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발사 모션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9AF6296-5463-EEEE-89C9-6030F2EC66CB}"/>
              </a:ext>
            </a:extLst>
          </p:cNvPr>
          <p:cNvSpPr/>
          <p:nvPr/>
        </p:nvSpPr>
        <p:spPr>
          <a:xfrm>
            <a:off x="5194635" y="3292192"/>
            <a:ext cx="1552763" cy="78458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조준 모션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09C7D94-75BC-6DAC-2116-4FDBBAE08BAA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4648752" y="2899901"/>
            <a:ext cx="545883" cy="784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BAA785E-2909-EF43-BD79-B404149F5BFE}"/>
              </a:ext>
            </a:extLst>
          </p:cNvPr>
          <p:cNvCxnSpPr>
            <a:stCxn id="41" idx="0"/>
            <a:endCxn id="40" idx="2"/>
          </p:cNvCxnSpPr>
          <p:nvPr/>
        </p:nvCxnSpPr>
        <p:spPr>
          <a:xfrm flipH="1" flipV="1">
            <a:off x="5971016" y="2507609"/>
            <a:ext cx="1" cy="784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3122E5D-AEFE-8EB4-F1A8-A9752380C228}"/>
              </a:ext>
            </a:extLst>
          </p:cNvPr>
          <p:cNvCxnSpPr>
            <a:stCxn id="30" idx="3"/>
            <a:endCxn id="41" idx="0"/>
          </p:cNvCxnSpPr>
          <p:nvPr/>
        </p:nvCxnSpPr>
        <p:spPr>
          <a:xfrm>
            <a:off x="4648752" y="2899901"/>
            <a:ext cx="1322265" cy="39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90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8EC52B-7E81-C38B-2A8C-7CB25A5448E4}"/>
              </a:ext>
            </a:extLst>
          </p:cNvPr>
          <p:cNvCxnSpPr>
            <a:cxnSpLocks/>
            <a:stCxn id="5" idx="1"/>
            <a:endCxn id="11" idx="3"/>
          </p:cNvCxnSpPr>
          <p:nvPr/>
        </p:nvCxnSpPr>
        <p:spPr>
          <a:xfrm>
            <a:off x="896764" y="2519039"/>
            <a:ext cx="4057862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DD1B84-71D1-30AA-910D-A18EA2F3E419}"/>
              </a:ext>
            </a:extLst>
          </p:cNvPr>
          <p:cNvSpPr/>
          <p:nvPr/>
        </p:nvSpPr>
        <p:spPr>
          <a:xfrm>
            <a:off x="1025475" y="3395205"/>
            <a:ext cx="3867292" cy="1287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B79140-9040-1701-432E-09DBA0B4D6B5}"/>
              </a:ext>
            </a:extLst>
          </p:cNvPr>
          <p:cNvGrpSpPr/>
          <p:nvPr/>
        </p:nvGrpSpPr>
        <p:grpSpPr>
          <a:xfrm>
            <a:off x="795445" y="2286733"/>
            <a:ext cx="462337" cy="462337"/>
            <a:chOff x="2917860" y="2758611"/>
            <a:chExt cx="462337" cy="462337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AEB2726D-28CE-F7A5-1A87-F42BDC8AC967}"/>
                </a:ext>
              </a:extLst>
            </p:cNvPr>
            <p:cNvSpPr/>
            <p:nvPr/>
          </p:nvSpPr>
          <p:spPr>
            <a:xfrm>
              <a:off x="2917860" y="2758611"/>
              <a:ext cx="462337" cy="462337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72F3154-7201-FAD3-5E3F-4AB9B17714DA}"/>
                </a:ext>
              </a:extLst>
            </p:cNvPr>
            <p:cNvSpPr/>
            <p:nvPr/>
          </p:nvSpPr>
          <p:spPr>
            <a:xfrm>
              <a:off x="3019179" y="2862206"/>
              <a:ext cx="257422" cy="257422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46DCDB8-A99E-CF7C-F168-1898AE9762A1}"/>
              </a:ext>
            </a:extLst>
          </p:cNvPr>
          <p:cNvGrpSpPr/>
          <p:nvPr/>
        </p:nvGrpSpPr>
        <p:grpSpPr>
          <a:xfrm>
            <a:off x="2695664" y="2286733"/>
            <a:ext cx="462337" cy="462337"/>
            <a:chOff x="2917860" y="2758611"/>
            <a:chExt cx="462337" cy="462337"/>
          </a:xfrm>
        </p:grpSpPr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C5FB8C4C-0CDC-125E-AFDC-9F9270889685}"/>
                </a:ext>
              </a:extLst>
            </p:cNvPr>
            <p:cNvSpPr/>
            <p:nvPr/>
          </p:nvSpPr>
          <p:spPr>
            <a:xfrm>
              <a:off x="2917860" y="2758611"/>
              <a:ext cx="462337" cy="462337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0CFCBCBB-3312-D9FC-035A-0E052AD16354}"/>
                </a:ext>
              </a:extLst>
            </p:cNvPr>
            <p:cNvSpPr/>
            <p:nvPr/>
          </p:nvSpPr>
          <p:spPr>
            <a:xfrm>
              <a:off x="3019179" y="2862206"/>
              <a:ext cx="257422" cy="257422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854A19F-FE15-EFA0-0B6F-5E39120B9760}"/>
              </a:ext>
            </a:extLst>
          </p:cNvPr>
          <p:cNvGrpSpPr/>
          <p:nvPr/>
        </p:nvGrpSpPr>
        <p:grpSpPr>
          <a:xfrm>
            <a:off x="4595885" y="2286733"/>
            <a:ext cx="462337" cy="462337"/>
            <a:chOff x="2917860" y="2758611"/>
            <a:chExt cx="462337" cy="462337"/>
          </a:xfrm>
        </p:grpSpPr>
        <p:sp>
          <p:nvSpPr>
            <p:cNvPr id="10" name="다이아몬드 9">
              <a:extLst>
                <a:ext uri="{FF2B5EF4-FFF2-40B4-BE49-F238E27FC236}">
                  <a16:creationId xmlns:a16="http://schemas.microsoft.com/office/drawing/2014/main" id="{96AE674E-5DE9-6ADF-F41D-F20420619C6C}"/>
                </a:ext>
              </a:extLst>
            </p:cNvPr>
            <p:cNvSpPr/>
            <p:nvPr/>
          </p:nvSpPr>
          <p:spPr>
            <a:xfrm>
              <a:off x="2917860" y="2758611"/>
              <a:ext cx="462337" cy="462337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99B13C6F-CDA4-BF71-04E9-BC11DCEAAB5C}"/>
                </a:ext>
              </a:extLst>
            </p:cNvPr>
            <p:cNvSpPr/>
            <p:nvPr/>
          </p:nvSpPr>
          <p:spPr>
            <a:xfrm>
              <a:off x="3019179" y="2862206"/>
              <a:ext cx="257422" cy="257422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8DFD7D-8CBE-11C7-9ABF-011929206A38}"/>
              </a:ext>
            </a:extLst>
          </p:cNvPr>
          <p:cNvSpPr/>
          <p:nvPr/>
        </p:nvSpPr>
        <p:spPr>
          <a:xfrm>
            <a:off x="1025334" y="3395205"/>
            <a:ext cx="3867292" cy="857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도표, 라인, 텍스트, 친필이(가) 표시된 사진&#10;&#10;자동 생성된 설명">
            <a:extLst>
              <a:ext uri="{FF2B5EF4-FFF2-40B4-BE49-F238E27FC236}">
                <a16:creationId xmlns:a16="http://schemas.microsoft.com/office/drawing/2014/main" id="{2942CA41-CBEB-E556-C2E3-E4C06E8E7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75" y="865531"/>
            <a:ext cx="5052622" cy="423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16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710AF-8843-CD1F-3521-FB2A86C2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Enemy Attack Algorithm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5566A7-4CCC-E854-1514-73EFA24F6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캐릭터를 선택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5</a:t>
            </a:r>
            <a:r>
              <a:rPr lang="ko-KR" altLang="en-US" dirty="0"/>
              <a:t>초 대기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If </a:t>
            </a:r>
            <a:r>
              <a:rPr lang="ko-KR" altLang="en-US" dirty="0"/>
              <a:t>죽었으면 </a:t>
            </a:r>
            <a:r>
              <a:rPr lang="en-US" altLang="ko-KR" dirty="0"/>
              <a:t>transform false, </a:t>
            </a:r>
            <a:r>
              <a:rPr lang="ko-KR" altLang="en-US" dirty="0"/>
              <a:t>아니면 공격 속행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공격은 해당하는 캐릭터에 무조건 맞음</a:t>
            </a:r>
            <a:r>
              <a:rPr lang="en-US" altLang="ko-KR" dirty="0"/>
              <a:t>, </a:t>
            </a:r>
            <a:r>
              <a:rPr lang="ko-KR" altLang="en-US" dirty="0"/>
              <a:t>광선의 개념 </a:t>
            </a:r>
            <a:r>
              <a:rPr lang="en-US" altLang="ko-KR" dirty="0"/>
              <a:t>x</a:t>
            </a:r>
          </a:p>
          <a:p>
            <a:pPr marL="514350" indent="-514350">
              <a:buAutoNum type="arabicPeriod"/>
            </a:pPr>
            <a:r>
              <a:rPr lang="ko-KR" altLang="en-US" dirty="0"/>
              <a:t>광선 효과는 나중에</a:t>
            </a:r>
            <a:r>
              <a:rPr lang="en-US" altLang="ko-KR" dirty="0"/>
              <a:t>..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1455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2FE83-85F0-2873-06A2-2241EA48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현재까지 개발 한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4CCA8-0C43-CECF-7062-A924FFC27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1600" dirty="0"/>
              <a:t>캐릭터 모션</a:t>
            </a:r>
            <a:endParaRPr lang="en-US" altLang="ko-KR" sz="1600" dirty="0"/>
          </a:p>
          <a:p>
            <a:r>
              <a:rPr lang="ko-KR" altLang="en-US" sz="1600" dirty="0"/>
              <a:t>마우스 포인터에 따른 캐릭터 방향 조절</a:t>
            </a:r>
            <a:endParaRPr lang="en-US" altLang="ko-KR" sz="1600" dirty="0"/>
          </a:p>
          <a:p>
            <a:r>
              <a:rPr lang="ko-KR" altLang="en-US" sz="1600" dirty="0"/>
              <a:t>캐릭터 총알에 데미지 넣기</a:t>
            </a:r>
            <a:endParaRPr lang="en-US" altLang="ko-KR" sz="1600" dirty="0"/>
          </a:p>
          <a:p>
            <a:r>
              <a:rPr lang="ko-KR" altLang="en-US" sz="1600" dirty="0"/>
              <a:t>적 행동 알고리즘 구현</a:t>
            </a:r>
            <a:endParaRPr lang="en-US" altLang="ko-KR" sz="1600" dirty="0"/>
          </a:p>
          <a:p>
            <a:r>
              <a:rPr lang="ko-KR" altLang="en-US" sz="1600" dirty="0"/>
              <a:t>총알 오브젝트 풀로 관리</a:t>
            </a:r>
            <a:endParaRPr lang="en-US" altLang="ko-KR" sz="1600" dirty="0"/>
          </a:p>
          <a:p>
            <a:r>
              <a:rPr lang="ko-KR" altLang="en-US" sz="1600" dirty="0" err="1"/>
              <a:t>싱글톤</a:t>
            </a:r>
            <a:r>
              <a:rPr lang="ko-KR" altLang="en-US" sz="1600" dirty="0"/>
              <a:t> 리소스 관리</a:t>
            </a:r>
            <a:endParaRPr lang="en-US" altLang="ko-KR" sz="1600" dirty="0"/>
          </a:p>
          <a:p>
            <a:r>
              <a:rPr lang="ko-KR" altLang="en-US" sz="1600" dirty="0"/>
              <a:t>적의 공격</a:t>
            </a:r>
            <a:r>
              <a:rPr lang="en-US" altLang="ko-KR" sz="1600" dirty="0"/>
              <a:t> </a:t>
            </a:r>
            <a:r>
              <a:rPr lang="ko-KR" altLang="en-US" sz="1600" dirty="0"/>
              <a:t>알고리즘 구현</a:t>
            </a:r>
            <a:endParaRPr lang="en-US" altLang="ko-KR" sz="1600" dirty="0"/>
          </a:p>
          <a:p>
            <a:r>
              <a:rPr lang="ko-KR" altLang="en-US" sz="1600" dirty="0"/>
              <a:t>적 모델링 적용</a:t>
            </a:r>
            <a:endParaRPr lang="en-US" altLang="ko-KR" sz="1600" dirty="0"/>
          </a:p>
          <a:p>
            <a:r>
              <a:rPr lang="ko-KR" altLang="en-US" sz="1600" dirty="0"/>
              <a:t>적 공격 시 플레이어 데미지 입히는 것 구현</a:t>
            </a:r>
            <a:endParaRPr lang="en-US" altLang="ko-KR" sz="1600" dirty="0"/>
          </a:p>
          <a:p>
            <a:r>
              <a:rPr lang="ko-KR" altLang="en-US" sz="1600" dirty="0"/>
              <a:t>캐릭터를 확인했을 때만 조준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스폰</a:t>
            </a:r>
            <a:r>
              <a:rPr lang="ko-KR" altLang="en-US" sz="1600" dirty="0"/>
              <a:t> 후 </a:t>
            </a:r>
            <a:r>
              <a:rPr lang="en-US" altLang="ko-KR" sz="1600" dirty="0"/>
              <a:t>3</a:t>
            </a:r>
            <a:r>
              <a:rPr lang="ko-KR" altLang="en-US" sz="1600" dirty="0"/>
              <a:t>초 딜레이</a:t>
            </a:r>
            <a:endParaRPr lang="en-US" altLang="ko-KR" sz="1600" dirty="0"/>
          </a:p>
          <a:p>
            <a:r>
              <a:rPr lang="ko-KR" altLang="en-US" sz="1600" dirty="0"/>
              <a:t>캐릭터에게 공격</a:t>
            </a:r>
            <a:r>
              <a:rPr lang="en-US" altLang="ko-KR" sz="1600" dirty="0"/>
              <a:t>, </a:t>
            </a:r>
            <a:r>
              <a:rPr lang="ko-KR" altLang="en-US" sz="1600" dirty="0"/>
              <a:t>캐릭터 체력 감소</a:t>
            </a:r>
            <a:endParaRPr lang="en-US" altLang="ko-KR" sz="1600" dirty="0"/>
          </a:p>
          <a:p>
            <a:r>
              <a:rPr lang="ko-KR" altLang="en-US" sz="1600" dirty="0"/>
              <a:t>체력 </a:t>
            </a:r>
            <a:r>
              <a:rPr lang="en-US" altLang="ko-KR" sz="1600" dirty="0"/>
              <a:t>0</a:t>
            </a:r>
            <a:r>
              <a:rPr lang="ko-KR" altLang="en-US" sz="1600" dirty="0"/>
              <a:t>이 되면 사망</a:t>
            </a:r>
            <a:endParaRPr lang="en-US" altLang="ko-KR" sz="1600" dirty="0"/>
          </a:p>
          <a:p>
            <a:r>
              <a:rPr lang="ko-KR" altLang="en-US" sz="1600" dirty="0"/>
              <a:t>플레이어 캐릭터 없을 시 로봇 삭제</a:t>
            </a:r>
            <a:endParaRPr lang="en-US" altLang="ko-KR" sz="1600" dirty="0"/>
          </a:p>
          <a:p>
            <a:r>
              <a:rPr lang="ko-KR" altLang="en-US" sz="1600" dirty="0"/>
              <a:t>캐릭터 손에 총을 쥐어 주기</a:t>
            </a:r>
            <a:endParaRPr lang="en-US" altLang="ko-KR" sz="1600" dirty="0"/>
          </a:p>
          <a:p>
            <a:r>
              <a:rPr lang="ko-KR" altLang="en-US" sz="1600" dirty="0"/>
              <a:t>장전 알고리즘 구현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5221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5F66E-8ECB-4452-4F2D-CC2D20BF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현재까지 개발 한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63DF2-61B1-4BF9-77F2-4F4AAEF8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/>
              <a:t>0423</a:t>
            </a:r>
          </a:p>
          <a:p>
            <a:r>
              <a:rPr lang="ko-KR" altLang="en-US" sz="2800" dirty="0"/>
              <a:t>캐릭터 총알 발사 오브젝트 찾기를 </a:t>
            </a:r>
            <a:r>
              <a:rPr lang="en-US" altLang="ko-KR" sz="2800" dirty="0"/>
              <a:t>BFS</a:t>
            </a:r>
            <a:r>
              <a:rPr lang="ko-KR" altLang="en-US" sz="2800" dirty="0"/>
              <a:t>로 만들기</a:t>
            </a:r>
            <a:endParaRPr lang="en-US" altLang="ko-KR" sz="2800" dirty="0"/>
          </a:p>
          <a:p>
            <a:r>
              <a:rPr lang="ko-KR" altLang="en-US" sz="2800" dirty="0"/>
              <a:t>캐릭터 별</a:t>
            </a:r>
            <a:r>
              <a:rPr lang="en-US" altLang="ko-KR" sz="2800" dirty="0"/>
              <a:t> </a:t>
            </a:r>
            <a:r>
              <a:rPr lang="ko-KR" altLang="en-US" sz="2800" dirty="0" err="1"/>
              <a:t>머즐</a:t>
            </a:r>
            <a:r>
              <a:rPr lang="ko-KR" altLang="en-US" sz="2800" dirty="0"/>
              <a:t> 만들기</a:t>
            </a:r>
            <a:endParaRPr lang="en-US" altLang="ko-KR" sz="2800" dirty="0"/>
          </a:p>
          <a:p>
            <a:r>
              <a:rPr lang="ko-KR" altLang="en-US" sz="2800" dirty="0"/>
              <a:t>조준 전에 </a:t>
            </a:r>
            <a:r>
              <a:rPr lang="ko-KR" altLang="en-US" sz="2800" dirty="0" err="1"/>
              <a:t>격발됨</a:t>
            </a:r>
            <a:endParaRPr lang="en-US" altLang="ko-KR" sz="2800" dirty="0"/>
          </a:p>
          <a:p>
            <a:r>
              <a:rPr lang="en-US" altLang="ko-KR" dirty="0"/>
              <a:t>0424</a:t>
            </a:r>
          </a:p>
          <a:p>
            <a:endParaRPr lang="en-US" altLang="ko-KR" sz="2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8793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8861C-9630-CE57-C0DF-B7B1B20E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픽스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A6F62-9965-3D96-592B-25CC39A4E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캠 컨트롤러 분리</a:t>
            </a:r>
            <a:endParaRPr lang="en-US" altLang="ko-KR" sz="2800" dirty="0"/>
          </a:p>
          <a:p>
            <a:r>
              <a:rPr lang="ko-KR" altLang="en-US" dirty="0"/>
              <a:t>캐릭터 별 마우스 인풋 업데이트 삭제</a:t>
            </a:r>
          </a:p>
        </p:txBody>
      </p:sp>
    </p:spTree>
    <p:extLst>
      <p:ext uri="{BB962C8B-B14F-4D97-AF65-F5344CB8AC3E}">
        <p14:creationId xmlns:p14="http://schemas.microsoft.com/office/powerpoint/2010/main" val="3718550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3C81B-D37C-F8E4-FEE3-188FF4B4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확인되는 버그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B90D0-9A6C-663B-F947-F161A649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중요도</a:t>
            </a:r>
            <a:r>
              <a:rPr lang="en-US" altLang="ko-KR" sz="1600" dirty="0"/>
              <a:t> (3)</a:t>
            </a:r>
          </a:p>
          <a:p>
            <a:pPr marL="0" indent="0">
              <a:buNone/>
            </a:pPr>
            <a:r>
              <a:rPr lang="en-US" altLang="ko-KR" sz="1600" dirty="0"/>
              <a:t>1. </a:t>
            </a:r>
            <a:r>
              <a:rPr lang="ko-KR" altLang="en-US" sz="1600" dirty="0"/>
              <a:t>마우스를 꾹 누르고 휘두르다 보면</a:t>
            </a:r>
            <a:r>
              <a:rPr lang="en-US" altLang="ko-KR" sz="1600" dirty="0"/>
              <a:t>, </a:t>
            </a:r>
            <a:r>
              <a:rPr lang="ko-KR" altLang="en-US" sz="1600" dirty="0"/>
              <a:t>총알도 같이 움직임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2. </a:t>
            </a:r>
            <a:r>
              <a:rPr lang="ko-KR" altLang="en-US" sz="1600" dirty="0"/>
              <a:t>연타하면 총알이 </a:t>
            </a:r>
            <a:r>
              <a:rPr lang="ko-KR" altLang="en-US" sz="1600" dirty="0" err="1"/>
              <a:t>연사됨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r>
              <a:rPr lang="ko-KR" altLang="en-US" sz="1600" dirty="0"/>
              <a:t>중요도 </a:t>
            </a:r>
            <a:r>
              <a:rPr lang="en-US" altLang="ko-KR" sz="1600" dirty="0"/>
              <a:t>(2)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중요도</a:t>
            </a:r>
            <a:r>
              <a:rPr lang="en-US" altLang="ko-KR" sz="1600" dirty="0"/>
              <a:t> (1)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94372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2FE83-85F0-2873-06A2-2241EA48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Daily to do list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4CCA8-0C43-CECF-7062-A924FFC27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600" dirty="0"/>
              <a:t>적 죽었을 때 효과</a:t>
            </a:r>
            <a:endParaRPr lang="en-US" altLang="ko-KR" sz="1600" dirty="0"/>
          </a:p>
          <a:p>
            <a:r>
              <a:rPr lang="ko-KR" altLang="en-US" sz="1600" dirty="0"/>
              <a:t>캐릭터 죽었을 때 효과</a:t>
            </a:r>
            <a:endParaRPr lang="en-US" altLang="ko-KR" sz="1600" dirty="0"/>
          </a:p>
          <a:p>
            <a:r>
              <a:rPr lang="ko-KR" altLang="en-US" sz="1600" dirty="0"/>
              <a:t>기계의 기관총 쏘면 캐릭터가 광선 없이 맞음</a:t>
            </a:r>
            <a:endParaRPr lang="en-US" altLang="ko-KR" sz="1600" dirty="0"/>
          </a:p>
          <a:p>
            <a:r>
              <a:rPr lang="ko-KR" altLang="en-US" sz="1600" dirty="0"/>
              <a:t>총알을 다 써도 총알이 나가는 기괴한 현상이 </a:t>
            </a:r>
            <a:r>
              <a:rPr lang="ko-KR" altLang="en-US" sz="1600" dirty="0" err="1"/>
              <a:t>일어남</a:t>
            </a:r>
            <a:r>
              <a:rPr lang="ko-KR" altLang="en-US" sz="1600" dirty="0"/>
              <a:t> 근데 이건 연산자하고 </a:t>
            </a:r>
            <a:r>
              <a:rPr lang="ko-KR" altLang="en-US" sz="1600" dirty="0" err="1"/>
              <a:t>조건문제같음</a:t>
            </a:r>
            <a:r>
              <a:rPr lang="en-US" altLang="ko-KR" sz="1600" dirty="0"/>
              <a:t>,</a:t>
            </a:r>
            <a:r>
              <a:rPr lang="ko-KR" altLang="en-US" sz="1600" dirty="0"/>
              <a:t> 디버그도 해야함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블로그에 </a:t>
            </a:r>
            <a:r>
              <a:rPr lang="en-US" altLang="ko-KR" sz="1600" dirty="0"/>
              <a:t>BFS </a:t>
            </a:r>
            <a:r>
              <a:rPr lang="ko-KR" altLang="en-US" sz="1600" dirty="0"/>
              <a:t>쓰기</a:t>
            </a:r>
            <a:endParaRPr lang="en-US" altLang="ko-KR" sz="1600" dirty="0"/>
          </a:p>
          <a:p>
            <a:r>
              <a:rPr lang="ko-KR" altLang="en-US" sz="1600" dirty="0"/>
              <a:t>카메라 알고리즘 분석</a:t>
            </a:r>
            <a:r>
              <a:rPr lang="en-US" altLang="ko-KR" sz="1600" dirty="0"/>
              <a:t> / </a:t>
            </a:r>
            <a:r>
              <a:rPr lang="ko-KR" altLang="en-US" sz="1600" dirty="0"/>
              <a:t>적에게 사격 시 그 방향</a:t>
            </a:r>
            <a:r>
              <a:rPr lang="en-US" altLang="ko-KR" sz="1600" dirty="0"/>
              <a:t>? </a:t>
            </a:r>
            <a:r>
              <a:rPr lang="ko-KR" altLang="en-US" sz="1600" dirty="0"/>
              <a:t>을 중심으로 카메라가 </a:t>
            </a:r>
            <a:r>
              <a:rPr lang="ko-KR" altLang="en-US" sz="1600" dirty="0" err="1"/>
              <a:t>무빙함</a:t>
            </a:r>
            <a:endParaRPr lang="en-US" altLang="ko-KR" sz="1600" dirty="0"/>
          </a:p>
          <a:p>
            <a:r>
              <a:rPr lang="ko-KR" altLang="en-US" sz="1600" dirty="0" err="1"/>
              <a:t>센트리</a:t>
            </a:r>
            <a:r>
              <a:rPr lang="ko-KR" altLang="en-US" sz="1600" dirty="0"/>
              <a:t> 로봇 발 움직이게 해야함</a:t>
            </a:r>
            <a:r>
              <a:rPr lang="en-US" altLang="ko-KR" sz="1600" dirty="0"/>
              <a:t>, </a:t>
            </a:r>
            <a:r>
              <a:rPr lang="ko-KR" altLang="en-US" sz="1600" dirty="0"/>
              <a:t>애니메이션 </a:t>
            </a:r>
            <a:r>
              <a:rPr lang="ko-KR" altLang="en-US" sz="1600" dirty="0" err="1"/>
              <a:t>배워야할듯</a:t>
            </a:r>
            <a:endParaRPr lang="en-US" altLang="ko-KR" sz="1600" dirty="0"/>
          </a:p>
          <a:p>
            <a:r>
              <a:rPr lang="ko-KR" altLang="en-US" sz="1600" dirty="0"/>
              <a:t>총알 </a:t>
            </a:r>
            <a:r>
              <a:rPr lang="ko-KR" altLang="en-US" sz="1600" dirty="0" err="1"/>
              <a:t>프리팹</a:t>
            </a:r>
            <a:r>
              <a:rPr lang="ko-KR" altLang="en-US" sz="1600" dirty="0"/>
              <a:t> 변경</a:t>
            </a:r>
            <a:endParaRPr lang="en-US" altLang="ko-KR" sz="1600" dirty="0"/>
          </a:p>
          <a:p>
            <a:r>
              <a:rPr lang="ko-KR" altLang="en-US" sz="1600" dirty="0"/>
              <a:t>로봇 공격 시 광선이 발사됨</a:t>
            </a:r>
            <a:endParaRPr lang="en-US" altLang="ko-KR" sz="1600" dirty="0"/>
          </a:p>
          <a:p>
            <a:r>
              <a:rPr lang="ko-KR" altLang="en-US" sz="1600" dirty="0"/>
              <a:t>플레이어 데미지 받을 시 엄폐를 확인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메인은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너무많음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9798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B84814-A580-A42E-8920-293F7214C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0424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CA801-5451-E0EE-4288-99CDA4F9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총알이 캐릭터 </a:t>
            </a:r>
            <a:r>
              <a:rPr lang="ko-KR" altLang="en-US" sz="2800" dirty="0" err="1"/>
              <a:t>디렉션을</a:t>
            </a:r>
            <a:r>
              <a:rPr lang="ko-KR" altLang="en-US" sz="2800" dirty="0"/>
              <a:t> 따라옴</a:t>
            </a:r>
            <a:endParaRPr lang="en-US" altLang="ko-KR" sz="2800" dirty="0"/>
          </a:p>
          <a:p>
            <a:r>
              <a:rPr lang="ko-KR" altLang="en-US" sz="2800" dirty="0"/>
              <a:t>카메라 </a:t>
            </a:r>
            <a:r>
              <a:rPr lang="ko-KR" altLang="en-US" sz="2800" dirty="0" err="1"/>
              <a:t>밸류를</a:t>
            </a:r>
            <a:r>
              <a:rPr lang="ko-KR" altLang="en-US" sz="2800" dirty="0"/>
              <a:t> 매니저로 관리</a:t>
            </a:r>
            <a:endParaRPr lang="en-US" altLang="ko-KR" sz="2800" dirty="0"/>
          </a:p>
          <a:p>
            <a:r>
              <a:rPr lang="ko-KR" altLang="en-US" sz="2800" dirty="0"/>
              <a:t>권총 딜레이 추가</a:t>
            </a:r>
            <a:r>
              <a:rPr lang="en-US" altLang="ko-KR" sz="2800" dirty="0"/>
              <a:t>, </a:t>
            </a:r>
            <a:r>
              <a:rPr lang="ko-KR" altLang="en-US" sz="2800" dirty="0"/>
              <a:t>탄창 관리</a:t>
            </a:r>
            <a:endParaRPr lang="en-US" altLang="ko-KR" sz="2800" dirty="0"/>
          </a:p>
          <a:p>
            <a:r>
              <a:rPr lang="ko-KR" altLang="en-US" sz="2800" dirty="0"/>
              <a:t>배경 리뉴얼</a:t>
            </a:r>
            <a:endParaRPr lang="en-US" altLang="ko-KR" sz="2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86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76394-7ED2-7EA8-051A-394F8653A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모작 대상 분석</a:t>
            </a:r>
            <a:r>
              <a:rPr lang="en-US" altLang="ko-KR" dirty="0"/>
              <a:t> (3)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BBA52-5C95-B44E-314D-B1CCE1311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총을 쏘다가 내리면 </a:t>
            </a:r>
            <a:r>
              <a:rPr lang="ko-KR" altLang="en-US" dirty="0" err="1"/>
              <a:t>잔탄</a:t>
            </a:r>
            <a:r>
              <a:rPr lang="ko-KR" altLang="en-US" dirty="0"/>
              <a:t> 있어도 장전함</a:t>
            </a:r>
            <a:endParaRPr lang="en-US" altLang="ko-KR" dirty="0"/>
          </a:p>
          <a:p>
            <a:r>
              <a:rPr lang="ko-KR" altLang="en-US" dirty="0"/>
              <a:t>구분동작이 있음</a:t>
            </a:r>
            <a:endParaRPr lang="en-US" altLang="ko-KR" dirty="0"/>
          </a:p>
          <a:p>
            <a:r>
              <a:rPr lang="ko-KR" altLang="en-US" dirty="0"/>
              <a:t>하단 캐릭터 </a:t>
            </a:r>
            <a:r>
              <a:rPr lang="ko-KR" altLang="en-US" dirty="0" err="1"/>
              <a:t>포커싱이</a:t>
            </a:r>
            <a:r>
              <a:rPr lang="ko-KR" altLang="en-US" dirty="0"/>
              <a:t> 유연함</a:t>
            </a:r>
            <a:r>
              <a:rPr lang="en-US" altLang="ko-KR" dirty="0"/>
              <a:t>. </a:t>
            </a:r>
            <a:r>
              <a:rPr lang="ko-KR" altLang="en-US" dirty="0"/>
              <a:t>죽으면 다른 잔여 캐릭터한테 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sz="600" dirty="0"/>
              <a:t>(</a:t>
            </a:r>
            <a:r>
              <a:rPr lang="ko-KR" altLang="en-US" sz="600" dirty="0"/>
              <a:t>게임이 </a:t>
            </a:r>
            <a:r>
              <a:rPr lang="ko-KR" altLang="en-US" sz="600" dirty="0" err="1"/>
              <a:t>어려워보임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180894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767C8F-1E25-FBCC-3E79-A17F8AA0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0425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606F9-6922-749F-C236-C4682B642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총알 처음에 이상하게 나감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픽스필요</a:t>
            </a:r>
            <a:endParaRPr lang="en-US" altLang="ko-KR" sz="2800" dirty="0"/>
          </a:p>
          <a:p>
            <a:r>
              <a:rPr lang="en-US" altLang="ko-KR" sz="2800" dirty="0"/>
              <a:t>UI </a:t>
            </a:r>
            <a:r>
              <a:rPr lang="ko-KR" altLang="en-US" sz="2800" dirty="0"/>
              <a:t>중복키 </a:t>
            </a:r>
            <a:r>
              <a:rPr lang="en-US" altLang="ko-KR" sz="2800" dirty="0"/>
              <a:t>x, </a:t>
            </a:r>
            <a:r>
              <a:rPr lang="ko-KR" altLang="en-US" sz="2800" dirty="0"/>
              <a:t>입력부분 </a:t>
            </a:r>
            <a:r>
              <a:rPr lang="ko-KR" altLang="en-US" sz="2800" dirty="0" err="1"/>
              <a:t>딜레이주기</a:t>
            </a:r>
            <a:r>
              <a:rPr lang="en-US" altLang="ko-KR" sz="2800" dirty="0"/>
              <a:t>,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047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FB49A-0EEA-31D4-18E0-A58BB23E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폰트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816771-2030-C54B-93F6-957F0EE72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355" y="1801913"/>
            <a:ext cx="235223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31BC2B-87EA-9D24-E2A0-3C53DEBAA96F}"/>
              </a:ext>
            </a:extLst>
          </p:cNvPr>
          <p:cNvSpPr txBox="1"/>
          <p:nvPr/>
        </p:nvSpPr>
        <p:spPr>
          <a:xfrm>
            <a:off x="4542503" y="492322"/>
            <a:ext cx="2578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TMP &gt; Font CREATOR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4648DB-648A-F659-A67E-848B0F88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07" y="1358183"/>
            <a:ext cx="4239217" cy="51346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7C406B-869E-4A01-B060-2CAA0685F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569" y="108155"/>
            <a:ext cx="3552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9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7FFAD-6B1F-E187-9C3D-15A38DB9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BE5CF-D3C3-C888-53BA-77FEA242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총 쏘는 미소녀 나와야 함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단계의 모션</a:t>
            </a:r>
            <a:r>
              <a:rPr lang="en-US" altLang="ko-KR" dirty="0"/>
              <a:t> : idle, shooting, reloading </a:t>
            </a:r>
            <a:r>
              <a:rPr lang="ko-KR" altLang="en-US" dirty="0"/>
              <a:t>이 구현되어야 함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엄폐가 가능 해야함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적이 로봇이여야 함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인게임내 에서 상황에 따라 캐릭터 </a:t>
            </a:r>
            <a:r>
              <a:rPr lang="ko-KR" altLang="en-US" dirty="0" err="1"/>
              <a:t>포커싱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809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71C2F-AAB5-2427-CF71-4F3F051C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Asset(1)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F4A38D-D783-0010-D085-41765442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574"/>
            <a:ext cx="5499838" cy="441536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8A582BE-4E85-5624-E2E5-94926C6997CC}"/>
              </a:ext>
            </a:extLst>
          </p:cNvPr>
          <p:cNvGrpSpPr/>
          <p:nvPr/>
        </p:nvGrpSpPr>
        <p:grpSpPr>
          <a:xfrm>
            <a:off x="6505177" y="1347420"/>
            <a:ext cx="2953162" cy="3542373"/>
            <a:chOff x="6985547" y="1690688"/>
            <a:chExt cx="2953162" cy="354237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E9B3A29-335E-A41F-964C-8AA45282E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5547" y="1690688"/>
              <a:ext cx="2953162" cy="247684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AEBC90A-5D6F-C0C8-DC9E-9886E2027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5547" y="3966059"/>
              <a:ext cx="2772162" cy="1267002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4D04A2E-B49C-984E-C4FE-435A87154350}"/>
              </a:ext>
            </a:extLst>
          </p:cNvPr>
          <p:cNvSpPr txBox="1"/>
          <p:nvPr/>
        </p:nvSpPr>
        <p:spPr>
          <a:xfrm>
            <a:off x="6505177" y="4987360"/>
            <a:ext cx="451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게임이 플레이 될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유료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에셋을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적절히 섞어 캐릭터들이 전투할 환경을 조성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B0708-886C-93DB-4B2C-D5B39F568284}"/>
              </a:ext>
            </a:extLst>
          </p:cNvPr>
          <p:cNvSpPr txBox="1"/>
          <p:nvPr/>
        </p:nvSpPr>
        <p:spPr>
          <a:xfrm>
            <a:off x="838199" y="5963438"/>
            <a:ext cx="3389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쓸 때 없이 비싼 레이싱 맵 구입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25$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바리케이드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</a:p>
        </p:txBody>
      </p:sp>
    </p:spTree>
    <p:extLst>
      <p:ext uri="{BB962C8B-B14F-4D97-AF65-F5344CB8AC3E}">
        <p14:creationId xmlns:p14="http://schemas.microsoft.com/office/powerpoint/2010/main" val="3559460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2FBFD-6F46-C2E5-21FD-E14CC337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Asset(2)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BFCF7A-09D6-4ABA-6314-2E246E579DC5}"/>
              </a:ext>
            </a:extLst>
          </p:cNvPr>
          <p:cNvGrpSpPr/>
          <p:nvPr/>
        </p:nvGrpSpPr>
        <p:grpSpPr>
          <a:xfrm>
            <a:off x="5773585" y="1605847"/>
            <a:ext cx="2886478" cy="3648636"/>
            <a:chOff x="6096000" y="1783791"/>
            <a:chExt cx="2886478" cy="364863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1C91B4F-1998-4973-2090-B4011E9DA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783791"/>
              <a:ext cx="2886478" cy="12860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10246DE-709F-4900-FE0A-C8BFF428C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1138" y="2974608"/>
              <a:ext cx="2791215" cy="126700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EAB72A-F08A-4853-3959-53E09A525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184478"/>
              <a:ext cx="2734057" cy="1247949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97FC080-FF37-474E-3343-DC618FBA3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17" y="1605847"/>
            <a:ext cx="4795832" cy="4169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E053D9-D57D-C3BE-6CCE-09E3A228320F}"/>
              </a:ext>
            </a:extLst>
          </p:cNvPr>
          <p:cNvSpPr txBox="1"/>
          <p:nvPr/>
        </p:nvSpPr>
        <p:spPr>
          <a:xfrm>
            <a:off x="838200" y="5963438"/>
            <a:ext cx="18850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유니티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어콰이어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산타걸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C2741D-E2BD-D9E0-3397-54B563883B95}"/>
              </a:ext>
            </a:extLst>
          </p:cNvPr>
          <p:cNvSpPr txBox="1"/>
          <p:nvPr/>
        </p:nvSpPr>
        <p:spPr>
          <a:xfrm>
            <a:off x="5773585" y="5440218"/>
            <a:ext cx="451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캐릭터 선정 중 일부 무료 캐릭터들은 수정불가여서 수정 가능한 무료 모델을 추림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48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75649-CFA7-460D-D299-6AE0A2C1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Asset(3)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EA1095-98D8-4574-7AD2-26FC829E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2" y="3306369"/>
            <a:ext cx="2800741" cy="129558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91BBCE-30A2-089E-C8F3-5881D2938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2" y="1982209"/>
            <a:ext cx="2734057" cy="13241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BA450D-8674-CDB4-603C-17BFF7A50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01950"/>
            <a:ext cx="2753109" cy="12384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D22A23-03FA-EA1D-9343-3D0C4204312C}"/>
              </a:ext>
            </a:extLst>
          </p:cNvPr>
          <p:cNvSpPr txBox="1"/>
          <p:nvPr/>
        </p:nvSpPr>
        <p:spPr>
          <a:xfrm>
            <a:off x="3833068" y="2310529"/>
            <a:ext cx="3062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피와 눈물의 총 쏘는 모션 </a:t>
            </a: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50$</a:t>
            </a:r>
          </a:p>
          <a:p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2FC4EC-5A59-3965-F744-2A759ACDFF6D}"/>
              </a:ext>
            </a:extLst>
          </p:cNvPr>
          <p:cNvSpPr txBox="1"/>
          <p:nvPr/>
        </p:nvSpPr>
        <p:spPr>
          <a:xfrm>
            <a:off x="3833069" y="3582701"/>
            <a:ext cx="1885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깡통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3415E2-8D48-418A-86A8-31418D0D64A3}"/>
              </a:ext>
            </a:extLst>
          </p:cNvPr>
          <p:cNvSpPr txBox="1"/>
          <p:nvPr/>
        </p:nvSpPr>
        <p:spPr>
          <a:xfrm>
            <a:off x="3833069" y="4947208"/>
            <a:ext cx="1885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무료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34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A6795-CE90-48A8-443E-F607E020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</a:t>
            </a:r>
            <a:r>
              <a:rPr lang="en-US" altLang="ko-KR" dirty="0"/>
              <a:t> : Hierarchy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904FB-C14C-BCA0-0E3B-0D95858C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50" y="1690688"/>
            <a:ext cx="4296375" cy="1152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1ECD2-59F6-336D-BB12-16494975AEA4}"/>
              </a:ext>
            </a:extLst>
          </p:cNvPr>
          <p:cNvSpPr txBox="1"/>
          <p:nvPr/>
        </p:nvSpPr>
        <p:spPr>
          <a:xfrm>
            <a:off x="1030949" y="3016251"/>
            <a:ext cx="525672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 전의 </a:t>
            </a:r>
            <a:r>
              <a:rPr lang="en-US" altLang="ko-KR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Hierachy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유니티짱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쉐이더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(?)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카메라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시스템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@Scene :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InGameManager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스크립트를 보유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SpawnLocation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로봇들이 생성 될 좌표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6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5781</TotalTime>
  <Words>1201</Words>
  <Application>Microsoft Office PowerPoint</Application>
  <PresentationFormat>와이드스크린</PresentationFormat>
  <Paragraphs>303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Calibri</vt:lpstr>
      <vt:lpstr>Office 테마</vt:lpstr>
      <vt:lpstr>승리의 여신: 니케   모작</vt:lpstr>
      <vt:lpstr>모작 대상 분석 (1)</vt:lpstr>
      <vt:lpstr>모작 대상 분석 (2)</vt:lpstr>
      <vt:lpstr>모작 대상 분석 (3)</vt:lpstr>
      <vt:lpstr>제작 프로세스</vt:lpstr>
      <vt:lpstr>Asset(1)</vt:lpstr>
      <vt:lpstr>Asset(2)</vt:lpstr>
      <vt:lpstr>Asset(3)</vt:lpstr>
      <vt:lpstr>제작 : Hierarchy</vt:lpstr>
      <vt:lpstr>제작 : 객체 관리</vt:lpstr>
      <vt:lpstr>제작 : 캐릭터 배치 및 카메라 무빙</vt:lpstr>
      <vt:lpstr>제작 : 캐릭터 상태 스위칭</vt:lpstr>
      <vt:lpstr>제작 : 적 알고리즘</vt:lpstr>
      <vt:lpstr>제작 : 인게임 구성</vt:lpstr>
      <vt:lpstr>제작 : 캐릭터 행동(사격, 장전)</vt:lpstr>
      <vt:lpstr>제작 : 캐릭터 행동(탄창분리1)</vt:lpstr>
      <vt:lpstr>제작 : 캐릭터 행동(탄창분리2)</vt:lpstr>
      <vt:lpstr>제작 : 카메라 무브</vt:lpstr>
      <vt:lpstr>제작 : 로봇 알고리즘</vt:lpstr>
      <vt:lpstr>제작 : 총구 섬광</vt:lpstr>
      <vt:lpstr>제작 : 데미지 입음 </vt:lpstr>
      <vt:lpstr>제작 : 스킬 게이지</vt:lpstr>
      <vt:lpstr>제작 : UI 메인</vt:lpstr>
      <vt:lpstr>제작 : 캐릭터 메뉴</vt:lpstr>
      <vt:lpstr>제작 : 캐릭터 메뉴</vt:lpstr>
      <vt:lpstr>PowerPoint 프레젠테이션</vt:lpstr>
      <vt:lpstr>PowerPoint 프레젠테이션</vt:lpstr>
      <vt:lpstr>제작 : 캐릭터 카드</vt:lpstr>
      <vt:lpstr>PowerPoint 프레젠테이션</vt:lpstr>
      <vt:lpstr>PowerPoint 프레젠테이션</vt:lpstr>
      <vt:lpstr>PowerPoint 프레젠테이션</vt:lpstr>
      <vt:lpstr>PowerPoint 프레젠테이션</vt:lpstr>
      <vt:lpstr>Enemy Attack Algorithm</vt:lpstr>
      <vt:lpstr>현재까지 개발 한 것</vt:lpstr>
      <vt:lpstr>현재까지 개발 한 것</vt:lpstr>
      <vt:lpstr>픽스</vt:lpstr>
      <vt:lpstr>확인되는 버그</vt:lpstr>
      <vt:lpstr>Daily to do list</vt:lpstr>
      <vt:lpstr>0424</vt:lpstr>
      <vt:lpstr>0425</vt:lpstr>
      <vt:lpstr>폰트 만들기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승원</dc:creator>
  <cp:lastModifiedBy>윤 승원</cp:lastModifiedBy>
  <cp:revision>124</cp:revision>
  <dcterms:created xsi:type="dcterms:W3CDTF">2023-03-22T12:12:34Z</dcterms:created>
  <dcterms:modified xsi:type="dcterms:W3CDTF">2023-05-15T12:37:46Z</dcterms:modified>
</cp:coreProperties>
</file>